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134"/>
  </p:notesMasterIdLst>
  <p:handoutMasterIdLst>
    <p:handoutMasterId r:id="rId135"/>
  </p:handoutMasterIdLst>
  <p:sldIdLst>
    <p:sldId id="256" r:id="rId5"/>
    <p:sldId id="257" r:id="rId6"/>
    <p:sldId id="260" r:id="rId7"/>
    <p:sldId id="261" r:id="rId8"/>
    <p:sldId id="265" r:id="rId9"/>
    <p:sldId id="262" r:id="rId10"/>
    <p:sldId id="263" r:id="rId11"/>
    <p:sldId id="395" r:id="rId12"/>
    <p:sldId id="264" r:id="rId13"/>
    <p:sldId id="298" r:id="rId14"/>
    <p:sldId id="266" r:id="rId15"/>
    <p:sldId id="267" r:id="rId16"/>
    <p:sldId id="268" r:id="rId17"/>
    <p:sldId id="271" r:id="rId18"/>
    <p:sldId id="272" r:id="rId19"/>
    <p:sldId id="269" r:id="rId20"/>
    <p:sldId id="270" r:id="rId21"/>
    <p:sldId id="276" r:id="rId22"/>
    <p:sldId id="277" r:id="rId23"/>
    <p:sldId id="278" r:id="rId24"/>
    <p:sldId id="279" r:id="rId25"/>
    <p:sldId id="280" r:id="rId26"/>
    <p:sldId id="281" r:id="rId27"/>
    <p:sldId id="282" r:id="rId28"/>
    <p:sldId id="284" r:id="rId29"/>
    <p:sldId id="283" r:id="rId30"/>
    <p:sldId id="285" r:id="rId31"/>
    <p:sldId id="286" r:id="rId32"/>
    <p:sldId id="287" r:id="rId33"/>
    <p:sldId id="288" r:id="rId34"/>
    <p:sldId id="289" r:id="rId35"/>
    <p:sldId id="290" r:id="rId36"/>
    <p:sldId id="295" r:id="rId37"/>
    <p:sldId id="296" r:id="rId38"/>
    <p:sldId id="297" r:id="rId39"/>
    <p:sldId id="334" r:id="rId40"/>
    <p:sldId id="292" r:id="rId41"/>
    <p:sldId id="294" r:id="rId42"/>
    <p:sldId id="299" r:id="rId43"/>
    <p:sldId id="300" r:id="rId44"/>
    <p:sldId id="301" r:id="rId45"/>
    <p:sldId id="304" r:id="rId46"/>
    <p:sldId id="315" r:id="rId47"/>
    <p:sldId id="316" r:id="rId48"/>
    <p:sldId id="317" r:id="rId49"/>
    <p:sldId id="320" r:id="rId50"/>
    <p:sldId id="321" r:id="rId51"/>
    <p:sldId id="302" r:id="rId52"/>
    <p:sldId id="303" r:id="rId53"/>
    <p:sldId id="305" r:id="rId54"/>
    <p:sldId id="306" r:id="rId55"/>
    <p:sldId id="307" r:id="rId56"/>
    <p:sldId id="308" r:id="rId57"/>
    <p:sldId id="309" r:id="rId58"/>
    <p:sldId id="310" r:id="rId59"/>
    <p:sldId id="311" r:id="rId60"/>
    <p:sldId id="312" r:id="rId61"/>
    <p:sldId id="313" r:id="rId62"/>
    <p:sldId id="314" r:id="rId63"/>
    <p:sldId id="322" r:id="rId64"/>
    <p:sldId id="323" r:id="rId65"/>
    <p:sldId id="324" r:id="rId66"/>
    <p:sldId id="325" r:id="rId67"/>
    <p:sldId id="326" r:id="rId68"/>
    <p:sldId id="327" r:id="rId69"/>
    <p:sldId id="328" r:id="rId70"/>
    <p:sldId id="329" r:id="rId71"/>
    <p:sldId id="330" r:id="rId72"/>
    <p:sldId id="331" r:id="rId73"/>
    <p:sldId id="335" r:id="rId74"/>
    <p:sldId id="336" r:id="rId75"/>
    <p:sldId id="337" r:id="rId76"/>
    <p:sldId id="338" r:id="rId77"/>
    <p:sldId id="347" r:id="rId78"/>
    <p:sldId id="348" r:id="rId79"/>
    <p:sldId id="349" r:id="rId80"/>
    <p:sldId id="350" r:id="rId81"/>
    <p:sldId id="351" r:id="rId82"/>
    <p:sldId id="352" r:id="rId83"/>
    <p:sldId id="353" r:id="rId84"/>
    <p:sldId id="354" r:id="rId85"/>
    <p:sldId id="355" r:id="rId86"/>
    <p:sldId id="339" r:id="rId87"/>
    <p:sldId id="340" r:id="rId88"/>
    <p:sldId id="341" r:id="rId89"/>
    <p:sldId id="342" r:id="rId90"/>
    <p:sldId id="344" r:id="rId91"/>
    <p:sldId id="343" r:id="rId92"/>
    <p:sldId id="345" r:id="rId93"/>
    <p:sldId id="346"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70" r:id="rId108"/>
    <p:sldId id="369"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393" r:id="rId132"/>
    <p:sldId id="394" r:id="rId133"/>
  </p:sldIdLst>
  <p:sldSz cx="12192000" cy="6858000"/>
  <p:notesSz cx="4889500" cy="3321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69538-BFC5-48BB-BEA1-D7AF1F385FD5}" type="doc">
      <dgm:prSet loTypeId="urn:microsoft.com/office/officeart/2005/8/layout/vList5" loCatId="list" qsTypeId="urn:microsoft.com/office/officeart/2005/8/quickstyle/simple1" qsCatId="simple" csTypeId="urn:microsoft.com/office/officeart/2005/8/colors/accent3_1" csCatId="accent3" phldr="1"/>
      <dgm:spPr/>
      <dgm:t>
        <a:bodyPr/>
        <a:lstStyle/>
        <a:p>
          <a:endParaRPr lang="en-US"/>
        </a:p>
      </dgm:t>
    </dgm:pt>
    <dgm:pt modelId="{0D51337A-31FA-4717-B2BF-9243F96D2B9B}">
      <dgm:prSet phldrT="[Text]" custT="1"/>
      <dgm:spPr>
        <a:solidFill>
          <a:schemeClr val="tx2">
            <a:lumMod val="75000"/>
          </a:schemeClr>
        </a:solidFill>
      </dgm:spPr>
      <dgm:t>
        <a:bodyPr/>
        <a:lstStyle/>
        <a:p>
          <a:r>
            <a:rPr lang="vi-VN" sz="2400" smtClean="0">
              <a:latin typeface="Tahoma" panose="020B0604030504040204" pitchFamily="34" charset="0"/>
              <a:ea typeface="Tahoma" panose="020B0604030504040204" pitchFamily="34" charset="0"/>
              <a:cs typeface="Tahoma" panose="020B0604030504040204" pitchFamily="34" charset="0"/>
            </a:rPr>
            <a:t>Sơ</a:t>
          </a:r>
          <a:r>
            <a:rPr lang="en-US" sz="2400" smtClean="0">
              <a:latin typeface="Tahoma" panose="020B0604030504040204" pitchFamily="34" charset="0"/>
              <a:ea typeface="Tahoma" panose="020B0604030504040204" pitchFamily="34" charset="0"/>
              <a:cs typeface="Tahoma" panose="020B0604030504040204" pitchFamily="34" charset="0"/>
            </a:rPr>
            <a:t> lược linh kiện điện tử</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A9294D65-F371-46C8-A624-E557E9DF1A30}" type="parTrans" cxnId="{9E6BB655-7FE4-4F8D-B1D2-F885E60B8754}">
      <dgm:prSet/>
      <dgm:spPr/>
      <dgm:t>
        <a:bodyPr/>
        <a:lstStyle/>
        <a:p>
          <a:endParaRPr lang="en-US"/>
        </a:p>
      </dgm:t>
    </dgm:pt>
    <dgm:pt modelId="{6799645E-F42F-43D8-B2EA-A1377D84D0B3}" type="sibTrans" cxnId="{9E6BB655-7FE4-4F8D-B1D2-F885E60B8754}">
      <dgm:prSet/>
      <dgm:spPr/>
      <dgm:t>
        <a:bodyPr/>
        <a:lstStyle/>
        <a:p>
          <a:endParaRPr lang="en-US"/>
        </a:p>
      </dgm:t>
    </dgm:pt>
    <dgm:pt modelId="{E40970FA-9468-4353-8343-FE5E2BEBB8B0}">
      <dgm:prSet phldrT="[Text]" custT="1"/>
      <dgm:spPr>
        <a:solidFill>
          <a:schemeClr val="tx2">
            <a:lumMod val="75000"/>
            <a:alpha val="90000"/>
          </a:schemeClr>
        </a:solidFill>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Chức năng, nhiệm vụ</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85FA6A33-9FA9-4134-A6A3-A5D4748A1779}" type="parTrans" cxnId="{A316347C-9D1A-43C6-BE2B-DC184440E1C9}">
      <dgm:prSet/>
      <dgm:spPr/>
      <dgm:t>
        <a:bodyPr/>
        <a:lstStyle/>
        <a:p>
          <a:endParaRPr lang="en-US"/>
        </a:p>
      </dgm:t>
    </dgm:pt>
    <dgm:pt modelId="{04FF68DF-CF36-4D12-9ECE-A3519B0AC88A}" type="sibTrans" cxnId="{A316347C-9D1A-43C6-BE2B-DC184440E1C9}">
      <dgm:prSet/>
      <dgm:spPr/>
      <dgm:t>
        <a:bodyPr/>
        <a:lstStyle/>
        <a:p>
          <a:endParaRPr lang="en-US"/>
        </a:p>
      </dgm:t>
    </dgm:pt>
    <dgm:pt modelId="{51A6936C-668E-4912-B1B4-BA2D45D3F624}">
      <dgm:prSet phldrT="[Text]" custT="1"/>
      <dgm:spPr>
        <a:solidFill>
          <a:srgbClr val="00B050"/>
        </a:solidFill>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C cho Arduino</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8F7D40F1-9723-47F5-BFD2-340696378D49}" type="parTrans" cxnId="{000FE2BB-9FE6-4965-ADF5-E3E85B644286}">
      <dgm:prSet/>
      <dgm:spPr/>
      <dgm:t>
        <a:bodyPr/>
        <a:lstStyle/>
        <a:p>
          <a:endParaRPr lang="en-US"/>
        </a:p>
      </dgm:t>
    </dgm:pt>
    <dgm:pt modelId="{E68031D9-E3F9-439E-86FC-2A0A3A3988D0}" type="sibTrans" cxnId="{000FE2BB-9FE6-4965-ADF5-E3E85B644286}">
      <dgm:prSet/>
      <dgm:spPr/>
      <dgm:t>
        <a:bodyPr/>
        <a:lstStyle/>
        <a:p>
          <a:endParaRPr lang="en-US"/>
        </a:p>
      </dgm:t>
    </dgm:pt>
    <dgm:pt modelId="{2A9B6C90-9B70-4ED8-9084-8651413BB905}">
      <dgm:prSet phldrT="[Text]" custT="1"/>
      <dgm:spPr>
        <a:solidFill>
          <a:srgbClr val="00B050">
            <a:alpha val="90000"/>
          </a:srgbClr>
        </a:solidFill>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căn bản</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47C005B7-F5AA-4111-A87D-782B117A0259}" type="parTrans" cxnId="{1D59D94A-4BF7-417E-B49B-225C005839A9}">
      <dgm:prSet/>
      <dgm:spPr/>
      <dgm:t>
        <a:bodyPr/>
        <a:lstStyle/>
        <a:p>
          <a:endParaRPr lang="en-US"/>
        </a:p>
      </dgm:t>
    </dgm:pt>
    <dgm:pt modelId="{54109FB3-0563-4B2C-BFF0-181E047427F8}" type="sibTrans" cxnId="{1D59D94A-4BF7-417E-B49B-225C005839A9}">
      <dgm:prSet/>
      <dgm:spPr/>
      <dgm:t>
        <a:bodyPr/>
        <a:lstStyle/>
        <a:p>
          <a:endParaRPr lang="en-US"/>
        </a:p>
      </dgm:t>
    </dgm:pt>
    <dgm:pt modelId="{928B5CB8-3545-4EE5-8BED-981D3C6157A5}">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Android với Arduino</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8452F8D0-82FD-4609-B6BD-446E31563D8A}" type="parTrans" cxnId="{085D3777-7996-4375-B5FB-BFD96D1BF9E4}">
      <dgm:prSet/>
      <dgm:spPr/>
      <dgm:t>
        <a:bodyPr/>
        <a:lstStyle/>
        <a:p>
          <a:endParaRPr lang="en-US"/>
        </a:p>
      </dgm:t>
    </dgm:pt>
    <dgm:pt modelId="{8EF545BA-8D8A-4813-A428-2F18D76E61FA}" type="sibTrans" cxnId="{085D3777-7996-4375-B5FB-BFD96D1BF9E4}">
      <dgm:prSet/>
      <dgm:spPr/>
      <dgm:t>
        <a:bodyPr/>
        <a:lstStyle/>
        <a:p>
          <a:endParaRPr lang="en-US"/>
        </a:p>
      </dgm:t>
    </dgm:pt>
    <dgm:pt modelId="{95A524E6-8A71-49A1-AF74-29696A02028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Apps Invention</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52C86CAF-440B-4BB7-BD46-805908EC2D17}" type="parTrans" cxnId="{764A7F40-FC93-4B5E-82E4-B29F920B2D30}">
      <dgm:prSet/>
      <dgm:spPr/>
      <dgm:t>
        <a:bodyPr/>
        <a:lstStyle/>
        <a:p>
          <a:endParaRPr lang="en-US"/>
        </a:p>
      </dgm:t>
    </dgm:pt>
    <dgm:pt modelId="{EE0C23C2-8A0C-497A-A914-ED60FDCA930F}" type="sibTrans" cxnId="{764A7F40-FC93-4B5E-82E4-B29F920B2D30}">
      <dgm:prSet/>
      <dgm:spPr/>
      <dgm:t>
        <a:bodyPr/>
        <a:lstStyle/>
        <a:p>
          <a:endParaRPr lang="en-US"/>
        </a:p>
      </dgm:t>
    </dgm:pt>
    <dgm:pt modelId="{0D1E1C82-CFC2-4DAF-82B9-23949B58D5E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giao diện</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11FDF4A8-5DC5-4A0A-BEE5-864B3F5E8ADE}" type="parTrans" cxnId="{EFB284C3-968A-44F2-B382-E3317B1C3CCB}">
      <dgm:prSet/>
      <dgm:spPr/>
      <dgm:t>
        <a:bodyPr/>
        <a:lstStyle/>
        <a:p>
          <a:endParaRPr lang="en-US"/>
        </a:p>
      </dgm:t>
    </dgm:pt>
    <dgm:pt modelId="{EC453B5D-013B-4703-8BBC-C0B6EEB59A37}" type="sibTrans" cxnId="{EFB284C3-968A-44F2-B382-E3317B1C3CCB}">
      <dgm:prSet/>
      <dgm:spPr/>
      <dgm:t>
        <a:bodyPr/>
        <a:lstStyle/>
        <a:p>
          <a:endParaRPr lang="en-US"/>
        </a:p>
      </dgm:t>
    </dgm:pt>
    <dgm:pt modelId="{66DE41FF-6487-4846-B26B-F2DC2536A87F}">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Comport vs Microsoft Visual Studio</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5BE29735-6251-4E8E-87B5-6436384BF1F5}" type="parTrans" cxnId="{DBDEA6B1-6400-4E87-9AFC-C2C483552CE6}">
      <dgm:prSet/>
      <dgm:spPr/>
      <dgm:t>
        <a:bodyPr/>
        <a:lstStyle/>
        <a:p>
          <a:endParaRPr lang="en-US"/>
        </a:p>
      </dgm:t>
    </dgm:pt>
    <dgm:pt modelId="{63100121-0367-4F8F-AB94-4CCBE37ABBBD}" type="sibTrans" cxnId="{DBDEA6B1-6400-4E87-9AFC-C2C483552CE6}">
      <dgm:prSet/>
      <dgm:spPr/>
      <dgm:t>
        <a:bodyPr/>
        <a:lstStyle/>
        <a:p>
          <a:endParaRPr lang="en-US"/>
        </a:p>
      </dgm:t>
    </dgm:pt>
    <dgm:pt modelId="{54E77104-01C4-44DA-9DEE-83CC6C0AD044}">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Thiết kế sơ đồ mạch</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D61EA40E-DAB4-4C45-B87E-887DEB6ED4A9}" type="sibTrans" cxnId="{75CC9114-4751-41DF-8507-328975E07590}">
      <dgm:prSet/>
      <dgm:spPr/>
      <dgm:t>
        <a:bodyPr/>
        <a:lstStyle/>
        <a:p>
          <a:endParaRPr lang="en-US"/>
        </a:p>
      </dgm:t>
    </dgm:pt>
    <dgm:pt modelId="{4ADA6AA5-9D71-4205-B0A9-95D59920F0E3}" type="parTrans" cxnId="{75CC9114-4751-41DF-8507-328975E07590}">
      <dgm:prSet/>
      <dgm:spPr/>
      <dgm:t>
        <a:bodyPr/>
        <a:lstStyle/>
        <a:p>
          <a:endParaRPr lang="en-US"/>
        </a:p>
      </dgm:t>
    </dgm:pt>
    <dgm:pt modelId="{09EEA29F-CDC4-4AD3-8AFF-98FAD13C88F2}">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Orcad</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4A553167-7AE2-447F-84CE-FC8B1F5478E6}" type="sibTrans" cxnId="{E045AEBB-2885-4215-835A-285CDF61F8E6}">
      <dgm:prSet/>
      <dgm:spPr/>
      <dgm:t>
        <a:bodyPr/>
        <a:lstStyle/>
        <a:p>
          <a:endParaRPr lang="en-US"/>
        </a:p>
      </dgm:t>
    </dgm:pt>
    <dgm:pt modelId="{25393874-0832-414B-BF29-6C45784A648F}" type="parTrans" cxnId="{E045AEBB-2885-4215-835A-285CDF61F8E6}">
      <dgm:prSet/>
      <dgm:spPr/>
      <dgm:t>
        <a:bodyPr/>
        <a:lstStyle/>
        <a:p>
          <a:endParaRPr lang="en-US"/>
        </a:p>
      </dgm:t>
    </dgm:pt>
    <dgm:pt modelId="{A74D9EEA-FC2A-4A63-B648-DE643263256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Mô phỏng nguyên lý</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CDD7DB4A-A80B-4C19-A5F3-4F3EA5113A71}" type="sibTrans" cxnId="{DC0E8235-0DB8-4321-9208-185B18F03341}">
      <dgm:prSet/>
      <dgm:spPr/>
      <dgm:t>
        <a:bodyPr/>
        <a:lstStyle/>
        <a:p>
          <a:endParaRPr lang="en-US"/>
        </a:p>
      </dgm:t>
    </dgm:pt>
    <dgm:pt modelId="{C5C8EC3C-8C98-41B0-AE26-E7B58D8A6C4A}" type="parTrans" cxnId="{DC0E8235-0DB8-4321-9208-185B18F03341}">
      <dgm:prSet/>
      <dgm:spPr/>
      <dgm:t>
        <a:bodyPr/>
        <a:lstStyle/>
        <a:p>
          <a:endParaRPr lang="en-US"/>
        </a:p>
      </dgm:t>
    </dgm:pt>
    <dgm:pt modelId="{FCA0B838-CA29-4291-9BD7-E71AB84005F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Proteus</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B3856E1A-63C1-450C-805A-559C86B30F54}" type="sibTrans" cxnId="{B2D4793F-192B-47D4-96E9-C6CBD993D45A}">
      <dgm:prSet/>
      <dgm:spPr/>
      <dgm:t>
        <a:bodyPr/>
        <a:lstStyle/>
        <a:p>
          <a:endParaRPr lang="en-US"/>
        </a:p>
      </dgm:t>
    </dgm:pt>
    <dgm:pt modelId="{AE5791A2-769E-4F99-ADBE-9B56465FF0DC}" type="parTrans" cxnId="{B2D4793F-192B-47D4-96E9-C6CBD993D45A}">
      <dgm:prSet/>
      <dgm:spPr/>
      <dgm:t>
        <a:bodyPr/>
        <a:lstStyle/>
        <a:p>
          <a:endParaRPr lang="en-US"/>
        </a:p>
      </dgm:t>
    </dgm:pt>
    <dgm:pt modelId="{99FD7F24-5BB9-46E8-BB7C-4B477B73B815}" type="pres">
      <dgm:prSet presAssocID="{81269538-BFC5-48BB-BEA1-D7AF1F385FD5}" presName="Name0" presStyleCnt="0">
        <dgm:presLayoutVars>
          <dgm:dir/>
          <dgm:animLvl val="lvl"/>
          <dgm:resizeHandles val="exact"/>
        </dgm:presLayoutVars>
      </dgm:prSet>
      <dgm:spPr/>
      <dgm:t>
        <a:bodyPr/>
        <a:lstStyle/>
        <a:p>
          <a:endParaRPr lang="en-US"/>
        </a:p>
      </dgm:t>
    </dgm:pt>
    <dgm:pt modelId="{BBAB8945-0B00-4547-92CF-AE59FDD0EF39}" type="pres">
      <dgm:prSet presAssocID="{0D51337A-31FA-4717-B2BF-9243F96D2B9B}" presName="linNode" presStyleCnt="0"/>
      <dgm:spPr/>
      <dgm:t>
        <a:bodyPr/>
        <a:lstStyle/>
        <a:p>
          <a:endParaRPr lang="en-US"/>
        </a:p>
      </dgm:t>
    </dgm:pt>
    <dgm:pt modelId="{3230722F-B757-4673-BD2F-9D4BAB5CEE8D}" type="pres">
      <dgm:prSet presAssocID="{0D51337A-31FA-4717-B2BF-9243F96D2B9B}" presName="parentText" presStyleLbl="node1" presStyleIdx="0" presStyleCnt="6" custScaleX="139187">
        <dgm:presLayoutVars>
          <dgm:chMax val="1"/>
          <dgm:bulletEnabled val="1"/>
        </dgm:presLayoutVars>
      </dgm:prSet>
      <dgm:spPr/>
      <dgm:t>
        <a:bodyPr/>
        <a:lstStyle/>
        <a:p>
          <a:endParaRPr lang="en-US"/>
        </a:p>
      </dgm:t>
    </dgm:pt>
    <dgm:pt modelId="{6FB9694A-6C63-4B23-90F6-4F208C00D399}" type="pres">
      <dgm:prSet presAssocID="{0D51337A-31FA-4717-B2BF-9243F96D2B9B}" presName="descendantText" presStyleLbl="alignAccFollowNode1" presStyleIdx="0" presStyleCnt="6">
        <dgm:presLayoutVars>
          <dgm:bulletEnabled val="1"/>
        </dgm:presLayoutVars>
      </dgm:prSet>
      <dgm:spPr/>
      <dgm:t>
        <a:bodyPr/>
        <a:lstStyle/>
        <a:p>
          <a:endParaRPr lang="en-US"/>
        </a:p>
      </dgm:t>
    </dgm:pt>
    <dgm:pt modelId="{3E4AEBB9-D07D-412D-A9F3-5F50CE85FF20}" type="pres">
      <dgm:prSet presAssocID="{6799645E-F42F-43D8-B2EA-A1377D84D0B3}" presName="sp" presStyleCnt="0"/>
      <dgm:spPr/>
      <dgm:t>
        <a:bodyPr/>
        <a:lstStyle/>
        <a:p>
          <a:endParaRPr lang="en-US"/>
        </a:p>
      </dgm:t>
    </dgm:pt>
    <dgm:pt modelId="{86AC02D8-4EEB-4C59-A47E-38A07424E81A}" type="pres">
      <dgm:prSet presAssocID="{54E77104-01C4-44DA-9DEE-83CC6C0AD044}" presName="linNode" presStyleCnt="0"/>
      <dgm:spPr/>
      <dgm:t>
        <a:bodyPr/>
        <a:lstStyle/>
        <a:p>
          <a:endParaRPr lang="en-US"/>
        </a:p>
      </dgm:t>
    </dgm:pt>
    <dgm:pt modelId="{0E1F3EF9-B36C-44D2-82BA-B060A96D1007}" type="pres">
      <dgm:prSet presAssocID="{54E77104-01C4-44DA-9DEE-83CC6C0AD044}" presName="parentText" presStyleLbl="node1" presStyleIdx="1" presStyleCnt="6" custScaleX="139148">
        <dgm:presLayoutVars>
          <dgm:chMax val="1"/>
          <dgm:bulletEnabled val="1"/>
        </dgm:presLayoutVars>
      </dgm:prSet>
      <dgm:spPr/>
      <dgm:t>
        <a:bodyPr/>
        <a:lstStyle/>
        <a:p>
          <a:endParaRPr lang="en-US"/>
        </a:p>
      </dgm:t>
    </dgm:pt>
    <dgm:pt modelId="{50337C7F-B7AE-4864-AD55-3C44E38AD033}" type="pres">
      <dgm:prSet presAssocID="{54E77104-01C4-44DA-9DEE-83CC6C0AD044}" presName="descendantText" presStyleLbl="alignAccFollowNode1" presStyleIdx="1" presStyleCnt="6">
        <dgm:presLayoutVars>
          <dgm:bulletEnabled val="1"/>
        </dgm:presLayoutVars>
      </dgm:prSet>
      <dgm:spPr/>
      <dgm:t>
        <a:bodyPr/>
        <a:lstStyle/>
        <a:p>
          <a:endParaRPr lang="en-US"/>
        </a:p>
      </dgm:t>
    </dgm:pt>
    <dgm:pt modelId="{7C2F9AA1-C3D7-4FAB-9FA0-7427AFC36CB9}" type="pres">
      <dgm:prSet presAssocID="{D61EA40E-DAB4-4C45-B87E-887DEB6ED4A9}" presName="sp" presStyleCnt="0"/>
      <dgm:spPr/>
      <dgm:t>
        <a:bodyPr/>
        <a:lstStyle/>
        <a:p>
          <a:endParaRPr lang="en-US"/>
        </a:p>
      </dgm:t>
    </dgm:pt>
    <dgm:pt modelId="{D3A48B26-86EC-46A5-B2C3-0440C7B3CA63}" type="pres">
      <dgm:prSet presAssocID="{A74D9EEA-FC2A-4A63-B648-DE643263256A}" presName="linNode" presStyleCnt="0"/>
      <dgm:spPr/>
      <dgm:t>
        <a:bodyPr/>
        <a:lstStyle/>
        <a:p>
          <a:endParaRPr lang="en-US"/>
        </a:p>
      </dgm:t>
    </dgm:pt>
    <dgm:pt modelId="{DDAC1B1A-750F-4438-9CA1-7370AB51FDC5}" type="pres">
      <dgm:prSet presAssocID="{A74D9EEA-FC2A-4A63-B648-DE643263256A}" presName="parentText" presStyleLbl="node1" presStyleIdx="2" presStyleCnt="6" custScaleX="139148">
        <dgm:presLayoutVars>
          <dgm:chMax val="1"/>
          <dgm:bulletEnabled val="1"/>
        </dgm:presLayoutVars>
      </dgm:prSet>
      <dgm:spPr/>
      <dgm:t>
        <a:bodyPr/>
        <a:lstStyle/>
        <a:p>
          <a:endParaRPr lang="en-US"/>
        </a:p>
      </dgm:t>
    </dgm:pt>
    <dgm:pt modelId="{DB89E42B-B6F5-4B6C-A74D-013CA8A02D71}" type="pres">
      <dgm:prSet presAssocID="{A74D9EEA-FC2A-4A63-B648-DE643263256A}" presName="descendantText" presStyleLbl="alignAccFollowNode1" presStyleIdx="2" presStyleCnt="6">
        <dgm:presLayoutVars>
          <dgm:bulletEnabled val="1"/>
        </dgm:presLayoutVars>
      </dgm:prSet>
      <dgm:spPr/>
      <dgm:t>
        <a:bodyPr/>
        <a:lstStyle/>
        <a:p>
          <a:endParaRPr lang="en-US"/>
        </a:p>
      </dgm:t>
    </dgm:pt>
    <dgm:pt modelId="{A6DA0075-8386-4121-A772-BC6B309AA84B}" type="pres">
      <dgm:prSet presAssocID="{CDD7DB4A-A80B-4C19-A5F3-4F3EA5113A71}" presName="sp" presStyleCnt="0"/>
      <dgm:spPr/>
      <dgm:t>
        <a:bodyPr/>
        <a:lstStyle/>
        <a:p>
          <a:endParaRPr lang="en-US"/>
        </a:p>
      </dgm:t>
    </dgm:pt>
    <dgm:pt modelId="{74B4E996-D144-43FA-9C7B-5183D295C315}" type="pres">
      <dgm:prSet presAssocID="{51A6936C-668E-4912-B1B4-BA2D45D3F624}" presName="linNode" presStyleCnt="0"/>
      <dgm:spPr/>
      <dgm:t>
        <a:bodyPr/>
        <a:lstStyle/>
        <a:p>
          <a:endParaRPr lang="en-US"/>
        </a:p>
      </dgm:t>
    </dgm:pt>
    <dgm:pt modelId="{1C763A21-352A-41D1-A2E2-E305DABA275D}" type="pres">
      <dgm:prSet presAssocID="{51A6936C-668E-4912-B1B4-BA2D45D3F624}" presName="parentText" presStyleLbl="node1" presStyleIdx="3" presStyleCnt="6" custScaleX="139148">
        <dgm:presLayoutVars>
          <dgm:chMax val="1"/>
          <dgm:bulletEnabled val="1"/>
        </dgm:presLayoutVars>
      </dgm:prSet>
      <dgm:spPr/>
      <dgm:t>
        <a:bodyPr/>
        <a:lstStyle/>
        <a:p>
          <a:endParaRPr lang="en-US"/>
        </a:p>
      </dgm:t>
    </dgm:pt>
    <dgm:pt modelId="{A66EBD3D-E7C5-421C-B8B5-728648057DDC}" type="pres">
      <dgm:prSet presAssocID="{51A6936C-668E-4912-B1B4-BA2D45D3F624}" presName="descendantText" presStyleLbl="alignAccFollowNode1" presStyleIdx="3" presStyleCnt="6">
        <dgm:presLayoutVars>
          <dgm:bulletEnabled val="1"/>
        </dgm:presLayoutVars>
      </dgm:prSet>
      <dgm:spPr/>
      <dgm:t>
        <a:bodyPr/>
        <a:lstStyle/>
        <a:p>
          <a:endParaRPr lang="en-US"/>
        </a:p>
      </dgm:t>
    </dgm:pt>
    <dgm:pt modelId="{4D3735EA-64D5-44A4-9D60-787BDDA83D1A}" type="pres">
      <dgm:prSet presAssocID="{E68031D9-E3F9-439E-86FC-2A0A3A3988D0}" presName="sp" presStyleCnt="0"/>
      <dgm:spPr/>
      <dgm:t>
        <a:bodyPr/>
        <a:lstStyle/>
        <a:p>
          <a:endParaRPr lang="en-US"/>
        </a:p>
      </dgm:t>
    </dgm:pt>
    <dgm:pt modelId="{120DCED0-01FF-429D-8B4B-923E0875F75E}" type="pres">
      <dgm:prSet presAssocID="{928B5CB8-3545-4EE5-8BED-981D3C6157A5}" presName="linNode" presStyleCnt="0"/>
      <dgm:spPr/>
      <dgm:t>
        <a:bodyPr/>
        <a:lstStyle/>
        <a:p>
          <a:endParaRPr lang="en-US"/>
        </a:p>
      </dgm:t>
    </dgm:pt>
    <dgm:pt modelId="{B9324B26-5FF5-4FF7-9073-66103CBE8481}" type="pres">
      <dgm:prSet presAssocID="{928B5CB8-3545-4EE5-8BED-981D3C6157A5}" presName="parentText" presStyleLbl="node1" presStyleIdx="4" presStyleCnt="6" custScaleX="139148">
        <dgm:presLayoutVars>
          <dgm:chMax val="1"/>
          <dgm:bulletEnabled val="1"/>
        </dgm:presLayoutVars>
      </dgm:prSet>
      <dgm:spPr/>
      <dgm:t>
        <a:bodyPr/>
        <a:lstStyle/>
        <a:p>
          <a:endParaRPr lang="en-US"/>
        </a:p>
      </dgm:t>
    </dgm:pt>
    <dgm:pt modelId="{95E0557D-F0A1-4F38-8083-55DE7503164F}" type="pres">
      <dgm:prSet presAssocID="{928B5CB8-3545-4EE5-8BED-981D3C6157A5}" presName="descendantText" presStyleLbl="alignAccFollowNode1" presStyleIdx="4" presStyleCnt="6">
        <dgm:presLayoutVars>
          <dgm:bulletEnabled val="1"/>
        </dgm:presLayoutVars>
      </dgm:prSet>
      <dgm:spPr/>
      <dgm:t>
        <a:bodyPr/>
        <a:lstStyle/>
        <a:p>
          <a:endParaRPr lang="en-US"/>
        </a:p>
      </dgm:t>
    </dgm:pt>
    <dgm:pt modelId="{E3DDDB96-1980-42C4-994B-278F56C49086}" type="pres">
      <dgm:prSet presAssocID="{8EF545BA-8D8A-4813-A428-2F18D76E61FA}" presName="sp" presStyleCnt="0"/>
      <dgm:spPr/>
      <dgm:t>
        <a:bodyPr/>
        <a:lstStyle/>
        <a:p>
          <a:endParaRPr lang="en-US"/>
        </a:p>
      </dgm:t>
    </dgm:pt>
    <dgm:pt modelId="{502DA649-9849-488B-B840-4821C2CA4ADD}" type="pres">
      <dgm:prSet presAssocID="{0D1E1C82-CFC2-4DAF-82B9-23949B58D5EA}" presName="linNode" presStyleCnt="0"/>
      <dgm:spPr/>
      <dgm:t>
        <a:bodyPr/>
        <a:lstStyle/>
        <a:p>
          <a:endParaRPr lang="en-US"/>
        </a:p>
      </dgm:t>
    </dgm:pt>
    <dgm:pt modelId="{2D5DF400-45B7-4B2E-A854-71621F6016C6}" type="pres">
      <dgm:prSet presAssocID="{0D1E1C82-CFC2-4DAF-82B9-23949B58D5EA}" presName="parentText" presStyleLbl="node1" presStyleIdx="5" presStyleCnt="6" custScaleX="139148">
        <dgm:presLayoutVars>
          <dgm:chMax val="1"/>
          <dgm:bulletEnabled val="1"/>
        </dgm:presLayoutVars>
      </dgm:prSet>
      <dgm:spPr/>
      <dgm:t>
        <a:bodyPr/>
        <a:lstStyle/>
        <a:p>
          <a:endParaRPr lang="en-US"/>
        </a:p>
      </dgm:t>
    </dgm:pt>
    <dgm:pt modelId="{6160EC9B-47C1-4BB8-A681-9779ED8D8B47}" type="pres">
      <dgm:prSet presAssocID="{0D1E1C82-CFC2-4DAF-82B9-23949B58D5EA}" presName="descendantText" presStyleLbl="alignAccFollowNode1" presStyleIdx="5" presStyleCnt="6">
        <dgm:presLayoutVars>
          <dgm:bulletEnabled val="1"/>
        </dgm:presLayoutVars>
      </dgm:prSet>
      <dgm:spPr/>
      <dgm:t>
        <a:bodyPr/>
        <a:lstStyle/>
        <a:p>
          <a:endParaRPr lang="en-US"/>
        </a:p>
      </dgm:t>
    </dgm:pt>
  </dgm:ptLst>
  <dgm:cxnLst>
    <dgm:cxn modelId="{405578AE-D062-4EB5-9B31-73889A679562}" type="presOf" srcId="{A74D9EEA-FC2A-4A63-B648-DE643263256A}" destId="{DDAC1B1A-750F-4438-9CA1-7370AB51FDC5}" srcOrd="0" destOrd="0" presId="urn:microsoft.com/office/officeart/2005/8/layout/vList5"/>
    <dgm:cxn modelId="{9E6BB655-7FE4-4F8D-B1D2-F885E60B8754}" srcId="{81269538-BFC5-48BB-BEA1-D7AF1F385FD5}" destId="{0D51337A-31FA-4717-B2BF-9243F96D2B9B}" srcOrd="0" destOrd="0" parTransId="{A9294D65-F371-46C8-A624-E557E9DF1A30}" sibTransId="{6799645E-F42F-43D8-B2EA-A1377D84D0B3}"/>
    <dgm:cxn modelId="{F23CEF93-53A8-46CE-81A0-E02343947BA8}" type="presOf" srcId="{FCA0B838-CA29-4291-9BD7-E71AB84005FA}" destId="{DB89E42B-B6F5-4B6C-A74D-013CA8A02D71}" srcOrd="0" destOrd="0" presId="urn:microsoft.com/office/officeart/2005/8/layout/vList5"/>
    <dgm:cxn modelId="{6C319F24-D998-47AD-A413-333D093B5AD0}" type="presOf" srcId="{09EEA29F-CDC4-4AD3-8AFF-98FAD13C88F2}" destId="{50337C7F-B7AE-4864-AD55-3C44E38AD033}" srcOrd="0" destOrd="0" presId="urn:microsoft.com/office/officeart/2005/8/layout/vList5"/>
    <dgm:cxn modelId="{B57C6B9E-62C3-4EB9-8C1D-70EBB65F5730}" type="presOf" srcId="{66DE41FF-6487-4846-B26B-F2DC2536A87F}" destId="{6160EC9B-47C1-4BB8-A681-9779ED8D8B47}" srcOrd="0" destOrd="0" presId="urn:microsoft.com/office/officeart/2005/8/layout/vList5"/>
    <dgm:cxn modelId="{000FE2BB-9FE6-4965-ADF5-E3E85B644286}" srcId="{81269538-BFC5-48BB-BEA1-D7AF1F385FD5}" destId="{51A6936C-668E-4912-B1B4-BA2D45D3F624}" srcOrd="3" destOrd="0" parTransId="{8F7D40F1-9723-47F5-BFD2-340696378D49}" sibTransId="{E68031D9-E3F9-439E-86FC-2A0A3A3988D0}"/>
    <dgm:cxn modelId="{C65EFE7A-5430-4917-89D2-D70BAF0289E3}" type="presOf" srcId="{2A9B6C90-9B70-4ED8-9084-8651413BB905}" destId="{A66EBD3D-E7C5-421C-B8B5-728648057DDC}" srcOrd="0" destOrd="0" presId="urn:microsoft.com/office/officeart/2005/8/layout/vList5"/>
    <dgm:cxn modelId="{75CC9114-4751-41DF-8507-328975E07590}" srcId="{81269538-BFC5-48BB-BEA1-D7AF1F385FD5}" destId="{54E77104-01C4-44DA-9DEE-83CC6C0AD044}" srcOrd="1" destOrd="0" parTransId="{4ADA6AA5-9D71-4205-B0A9-95D59920F0E3}" sibTransId="{D61EA40E-DAB4-4C45-B87E-887DEB6ED4A9}"/>
    <dgm:cxn modelId="{DBDEA6B1-6400-4E87-9AFC-C2C483552CE6}" srcId="{0D1E1C82-CFC2-4DAF-82B9-23949B58D5EA}" destId="{66DE41FF-6487-4846-B26B-F2DC2536A87F}" srcOrd="0" destOrd="0" parTransId="{5BE29735-6251-4E8E-87B5-6436384BF1F5}" sibTransId="{63100121-0367-4F8F-AB94-4CCBE37ABBBD}"/>
    <dgm:cxn modelId="{A316347C-9D1A-43C6-BE2B-DC184440E1C9}" srcId="{0D51337A-31FA-4717-B2BF-9243F96D2B9B}" destId="{E40970FA-9468-4353-8343-FE5E2BEBB8B0}" srcOrd="0" destOrd="0" parTransId="{85FA6A33-9FA9-4134-A6A3-A5D4748A1779}" sibTransId="{04FF68DF-CF36-4D12-9ECE-A3519B0AC88A}"/>
    <dgm:cxn modelId="{764A7F40-FC93-4B5E-82E4-B29F920B2D30}" srcId="{928B5CB8-3545-4EE5-8BED-981D3C6157A5}" destId="{95A524E6-8A71-49A1-AF74-29696A02028A}" srcOrd="0" destOrd="0" parTransId="{52C86CAF-440B-4BB7-BD46-805908EC2D17}" sibTransId="{EE0C23C2-8A0C-497A-A914-ED60FDCA930F}"/>
    <dgm:cxn modelId="{A44DF6E5-2150-478D-AAB9-24BC6742BCEE}" type="presOf" srcId="{928B5CB8-3545-4EE5-8BED-981D3C6157A5}" destId="{B9324B26-5FF5-4FF7-9073-66103CBE8481}" srcOrd="0" destOrd="0" presId="urn:microsoft.com/office/officeart/2005/8/layout/vList5"/>
    <dgm:cxn modelId="{085D3777-7996-4375-B5FB-BFD96D1BF9E4}" srcId="{81269538-BFC5-48BB-BEA1-D7AF1F385FD5}" destId="{928B5CB8-3545-4EE5-8BED-981D3C6157A5}" srcOrd="4" destOrd="0" parTransId="{8452F8D0-82FD-4609-B6BD-446E31563D8A}" sibTransId="{8EF545BA-8D8A-4813-A428-2F18D76E61FA}"/>
    <dgm:cxn modelId="{EFB284C3-968A-44F2-B382-E3317B1C3CCB}" srcId="{81269538-BFC5-48BB-BEA1-D7AF1F385FD5}" destId="{0D1E1C82-CFC2-4DAF-82B9-23949B58D5EA}" srcOrd="5" destOrd="0" parTransId="{11FDF4A8-5DC5-4A0A-BEE5-864B3F5E8ADE}" sibTransId="{EC453B5D-013B-4703-8BBC-C0B6EEB59A37}"/>
    <dgm:cxn modelId="{66EBA0EC-F77C-4ABE-8815-8C8F4F6ACAB5}" type="presOf" srcId="{95A524E6-8A71-49A1-AF74-29696A02028A}" destId="{95E0557D-F0A1-4F38-8083-55DE7503164F}" srcOrd="0" destOrd="0" presId="urn:microsoft.com/office/officeart/2005/8/layout/vList5"/>
    <dgm:cxn modelId="{B2D4793F-192B-47D4-96E9-C6CBD993D45A}" srcId="{A74D9EEA-FC2A-4A63-B648-DE643263256A}" destId="{FCA0B838-CA29-4291-9BD7-E71AB84005FA}" srcOrd="0" destOrd="0" parTransId="{AE5791A2-769E-4F99-ADBE-9B56465FF0DC}" sibTransId="{B3856E1A-63C1-450C-805A-559C86B30F54}"/>
    <dgm:cxn modelId="{307CF420-D7F8-4508-BB93-6CEA1B813202}" type="presOf" srcId="{54E77104-01C4-44DA-9DEE-83CC6C0AD044}" destId="{0E1F3EF9-B36C-44D2-82BA-B060A96D1007}" srcOrd="0" destOrd="0" presId="urn:microsoft.com/office/officeart/2005/8/layout/vList5"/>
    <dgm:cxn modelId="{DC0E8235-0DB8-4321-9208-185B18F03341}" srcId="{81269538-BFC5-48BB-BEA1-D7AF1F385FD5}" destId="{A74D9EEA-FC2A-4A63-B648-DE643263256A}" srcOrd="2" destOrd="0" parTransId="{C5C8EC3C-8C98-41B0-AE26-E7B58D8A6C4A}" sibTransId="{CDD7DB4A-A80B-4C19-A5F3-4F3EA5113A71}"/>
    <dgm:cxn modelId="{53988784-A0E1-4D82-B36B-740DE83EB0C9}" type="presOf" srcId="{81269538-BFC5-48BB-BEA1-D7AF1F385FD5}" destId="{99FD7F24-5BB9-46E8-BB7C-4B477B73B815}" srcOrd="0" destOrd="0" presId="urn:microsoft.com/office/officeart/2005/8/layout/vList5"/>
    <dgm:cxn modelId="{A9140851-05F8-40FB-97D0-139BA73DC059}" type="presOf" srcId="{0D1E1C82-CFC2-4DAF-82B9-23949B58D5EA}" destId="{2D5DF400-45B7-4B2E-A854-71621F6016C6}" srcOrd="0" destOrd="0" presId="urn:microsoft.com/office/officeart/2005/8/layout/vList5"/>
    <dgm:cxn modelId="{E045AEBB-2885-4215-835A-285CDF61F8E6}" srcId="{54E77104-01C4-44DA-9DEE-83CC6C0AD044}" destId="{09EEA29F-CDC4-4AD3-8AFF-98FAD13C88F2}" srcOrd="0" destOrd="0" parTransId="{25393874-0832-414B-BF29-6C45784A648F}" sibTransId="{4A553167-7AE2-447F-84CE-FC8B1F5478E6}"/>
    <dgm:cxn modelId="{1D59D94A-4BF7-417E-B49B-225C005839A9}" srcId="{51A6936C-668E-4912-B1B4-BA2D45D3F624}" destId="{2A9B6C90-9B70-4ED8-9084-8651413BB905}" srcOrd="0" destOrd="0" parTransId="{47C005B7-F5AA-4111-A87D-782B117A0259}" sibTransId="{54109FB3-0563-4B2C-BFF0-181E047427F8}"/>
    <dgm:cxn modelId="{D51B6075-27E4-4292-9F89-0CC50DF21ED9}" type="presOf" srcId="{51A6936C-668E-4912-B1B4-BA2D45D3F624}" destId="{1C763A21-352A-41D1-A2E2-E305DABA275D}" srcOrd="0" destOrd="0" presId="urn:microsoft.com/office/officeart/2005/8/layout/vList5"/>
    <dgm:cxn modelId="{993E0796-DCBD-4EB2-9BAB-4437E125DA45}" type="presOf" srcId="{E40970FA-9468-4353-8343-FE5E2BEBB8B0}" destId="{6FB9694A-6C63-4B23-90F6-4F208C00D399}" srcOrd="0" destOrd="0" presId="urn:microsoft.com/office/officeart/2005/8/layout/vList5"/>
    <dgm:cxn modelId="{02B1C3C3-F2D2-4C80-8962-E0C9B39A6EF4}" type="presOf" srcId="{0D51337A-31FA-4717-B2BF-9243F96D2B9B}" destId="{3230722F-B757-4673-BD2F-9D4BAB5CEE8D}" srcOrd="0" destOrd="0" presId="urn:microsoft.com/office/officeart/2005/8/layout/vList5"/>
    <dgm:cxn modelId="{45435F90-22A5-4C03-B101-FD4577E8A794}" type="presParOf" srcId="{99FD7F24-5BB9-46E8-BB7C-4B477B73B815}" destId="{BBAB8945-0B00-4547-92CF-AE59FDD0EF39}" srcOrd="0" destOrd="0" presId="urn:microsoft.com/office/officeart/2005/8/layout/vList5"/>
    <dgm:cxn modelId="{B399DCC2-FF40-4D75-A2A7-A495D4AF2387}" type="presParOf" srcId="{BBAB8945-0B00-4547-92CF-AE59FDD0EF39}" destId="{3230722F-B757-4673-BD2F-9D4BAB5CEE8D}" srcOrd="0" destOrd="0" presId="urn:microsoft.com/office/officeart/2005/8/layout/vList5"/>
    <dgm:cxn modelId="{4A0749A4-83B7-4DF9-BA0E-5506B76F10A1}" type="presParOf" srcId="{BBAB8945-0B00-4547-92CF-AE59FDD0EF39}" destId="{6FB9694A-6C63-4B23-90F6-4F208C00D399}" srcOrd="1" destOrd="0" presId="urn:microsoft.com/office/officeart/2005/8/layout/vList5"/>
    <dgm:cxn modelId="{26C2F444-58E5-4B3C-A169-EBC64ABE0EE9}" type="presParOf" srcId="{99FD7F24-5BB9-46E8-BB7C-4B477B73B815}" destId="{3E4AEBB9-D07D-412D-A9F3-5F50CE85FF20}" srcOrd="1" destOrd="0" presId="urn:microsoft.com/office/officeart/2005/8/layout/vList5"/>
    <dgm:cxn modelId="{AE433FBE-02E5-4A33-A2D6-51B4404D6B95}" type="presParOf" srcId="{99FD7F24-5BB9-46E8-BB7C-4B477B73B815}" destId="{86AC02D8-4EEB-4C59-A47E-38A07424E81A}" srcOrd="2" destOrd="0" presId="urn:microsoft.com/office/officeart/2005/8/layout/vList5"/>
    <dgm:cxn modelId="{DE662704-51FE-4403-8658-0A1ECC7B10EE}" type="presParOf" srcId="{86AC02D8-4EEB-4C59-A47E-38A07424E81A}" destId="{0E1F3EF9-B36C-44D2-82BA-B060A96D1007}" srcOrd="0" destOrd="0" presId="urn:microsoft.com/office/officeart/2005/8/layout/vList5"/>
    <dgm:cxn modelId="{4C83A019-3230-4299-927F-67C945D4B479}" type="presParOf" srcId="{86AC02D8-4EEB-4C59-A47E-38A07424E81A}" destId="{50337C7F-B7AE-4864-AD55-3C44E38AD033}" srcOrd="1" destOrd="0" presId="urn:microsoft.com/office/officeart/2005/8/layout/vList5"/>
    <dgm:cxn modelId="{30F36A00-4192-4468-886C-1C2F38A86CD2}" type="presParOf" srcId="{99FD7F24-5BB9-46E8-BB7C-4B477B73B815}" destId="{7C2F9AA1-C3D7-4FAB-9FA0-7427AFC36CB9}" srcOrd="3" destOrd="0" presId="urn:microsoft.com/office/officeart/2005/8/layout/vList5"/>
    <dgm:cxn modelId="{DFEAE1CE-8CA2-4674-A0FC-6EF49415A109}" type="presParOf" srcId="{99FD7F24-5BB9-46E8-BB7C-4B477B73B815}" destId="{D3A48B26-86EC-46A5-B2C3-0440C7B3CA63}" srcOrd="4" destOrd="0" presId="urn:microsoft.com/office/officeart/2005/8/layout/vList5"/>
    <dgm:cxn modelId="{04C9B67D-E0AF-4975-9CC1-61CB5065BCC6}" type="presParOf" srcId="{D3A48B26-86EC-46A5-B2C3-0440C7B3CA63}" destId="{DDAC1B1A-750F-4438-9CA1-7370AB51FDC5}" srcOrd="0" destOrd="0" presId="urn:microsoft.com/office/officeart/2005/8/layout/vList5"/>
    <dgm:cxn modelId="{EF0AC815-F7DE-490A-A0C0-4821A043A621}" type="presParOf" srcId="{D3A48B26-86EC-46A5-B2C3-0440C7B3CA63}" destId="{DB89E42B-B6F5-4B6C-A74D-013CA8A02D71}" srcOrd="1" destOrd="0" presId="urn:microsoft.com/office/officeart/2005/8/layout/vList5"/>
    <dgm:cxn modelId="{DEA6FD5E-3CD1-4473-B00D-1A9EDB328A4E}" type="presParOf" srcId="{99FD7F24-5BB9-46E8-BB7C-4B477B73B815}" destId="{A6DA0075-8386-4121-A772-BC6B309AA84B}" srcOrd="5" destOrd="0" presId="urn:microsoft.com/office/officeart/2005/8/layout/vList5"/>
    <dgm:cxn modelId="{C0AE58B2-3BCF-4A17-9962-82AF5DB00A66}" type="presParOf" srcId="{99FD7F24-5BB9-46E8-BB7C-4B477B73B815}" destId="{74B4E996-D144-43FA-9C7B-5183D295C315}" srcOrd="6" destOrd="0" presId="urn:microsoft.com/office/officeart/2005/8/layout/vList5"/>
    <dgm:cxn modelId="{CC23B1CA-2592-479D-988C-BB870D7E9EC9}" type="presParOf" srcId="{74B4E996-D144-43FA-9C7B-5183D295C315}" destId="{1C763A21-352A-41D1-A2E2-E305DABA275D}" srcOrd="0" destOrd="0" presId="urn:microsoft.com/office/officeart/2005/8/layout/vList5"/>
    <dgm:cxn modelId="{477107E6-023C-4B3F-96EF-D2D5DA516C5C}" type="presParOf" srcId="{74B4E996-D144-43FA-9C7B-5183D295C315}" destId="{A66EBD3D-E7C5-421C-B8B5-728648057DDC}" srcOrd="1" destOrd="0" presId="urn:microsoft.com/office/officeart/2005/8/layout/vList5"/>
    <dgm:cxn modelId="{933347A6-BCAF-495A-96A7-208A97A1751A}" type="presParOf" srcId="{99FD7F24-5BB9-46E8-BB7C-4B477B73B815}" destId="{4D3735EA-64D5-44A4-9D60-787BDDA83D1A}" srcOrd="7" destOrd="0" presId="urn:microsoft.com/office/officeart/2005/8/layout/vList5"/>
    <dgm:cxn modelId="{677D4939-AE22-4645-A75D-BD07DA38E78F}" type="presParOf" srcId="{99FD7F24-5BB9-46E8-BB7C-4B477B73B815}" destId="{120DCED0-01FF-429D-8B4B-923E0875F75E}" srcOrd="8" destOrd="0" presId="urn:microsoft.com/office/officeart/2005/8/layout/vList5"/>
    <dgm:cxn modelId="{AF6385C2-1319-4602-9D19-9A89E6EBF57F}" type="presParOf" srcId="{120DCED0-01FF-429D-8B4B-923E0875F75E}" destId="{B9324B26-5FF5-4FF7-9073-66103CBE8481}" srcOrd="0" destOrd="0" presId="urn:microsoft.com/office/officeart/2005/8/layout/vList5"/>
    <dgm:cxn modelId="{16466152-551A-417E-9EB3-4C0FC3867902}" type="presParOf" srcId="{120DCED0-01FF-429D-8B4B-923E0875F75E}" destId="{95E0557D-F0A1-4F38-8083-55DE7503164F}" srcOrd="1" destOrd="0" presId="urn:microsoft.com/office/officeart/2005/8/layout/vList5"/>
    <dgm:cxn modelId="{3C9B974C-149C-4A06-BFED-96C50D99A42A}" type="presParOf" srcId="{99FD7F24-5BB9-46E8-BB7C-4B477B73B815}" destId="{E3DDDB96-1980-42C4-994B-278F56C49086}" srcOrd="9" destOrd="0" presId="urn:microsoft.com/office/officeart/2005/8/layout/vList5"/>
    <dgm:cxn modelId="{52D07AD3-2037-4869-B0EB-FA6226DA0E68}" type="presParOf" srcId="{99FD7F24-5BB9-46E8-BB7C-4B477B73B815}" destId="{502DA649-9849-488B-B840-4821C2CA4ADD}" srcOrd="10" destOrd="0" presId="urn:microsoft.com/office/officeart/2005/8/layout/vList5"/>
    <dgm:cxn modelId="{BA7E0732-E754-48B1-9B9B-BFA8A255015C}" type="presParOf" srcId="{502DA649-9849-488B-B840-4821C2CA4ADD}" destId="{2D5DF400-45B7-4B2E-A854-71621F6016C6}" srcOrd="0" destOrd="0" presId="urn:microsoft.com/office/officeart/2005/8/layout/vList5"/>
    <dgm:cxn modelId="{5CBEB47F-0763-4A7A-819E-7BBBC50A0A82}" type="presParOf" srcId="{502DA649-9849-488B-B840-4821C2CA4ADD}" destId="{6160EC9B-47C1-4BB8-A681-9779ED8D8B4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2EC7E9-D253-48A1-B009-9F1C225C8ABF}"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en-US"/>
        </a:p>
      </dgm:t>
    </dgm:pt>
    <dgm:pt modelId="{8D61F229-F7CC-42E3-ACD0-29BBB74622D3}">
      <dgm:prSet phldrT="[Text]" custT="1"/>
      <dgm:spPr/>
      <dgm:t>
        <a:bodyPr/>
        <a:lstStyle/>
        <a:p>
          <a:r>
            <a:rPr lang="en-US" sz="2400" kern="1200" smtClean="0">
              <a:latin typeface="Tahoma" panose="020B0604030504040204" pitchFamily="34" charset="0"/>
              <a:ea typeface="Tahoma" panose="020B0604030504040204" pitchFamily="34" charset="0"/>
              <a:cs typeface="Tahoma" panose="020B0604030504040204" pitchFamily="34" charset="0"/>
            </a:rPr>
            <a:t>UBRR</a:t>
          </a:r>
          <a:endParaRPr lang="en-US" sz="2400" kern="1200">
            <a:latin typeface="Tahoma" panose="020B0604030504040204" pitchFamily="34" charset="0"/>
            <a:ea typeface="Tahoma" panose="020B0604030504040204" pitchFamily="34" charset="0"/>
            <a:cs typeface="Tahoma" panose="020B0604030504040204" pitchFamily="34" charset="0"/>
          </a:endParaRPr>
        </a:p>
      </dgm:t>
    </dgm:pt>
    <dgm:pt modelId="{F9823EFF-8C3E-481F-86B6-131DA903CC24}" type="parTrans" cxnId="{58133F50-A892-4287-A43F-7A3A1530266A}">
      <dgm:prSet/>
      <dgm:spPr/>
      <dgm:t>
        <a:bodyPr/>
        <a:lstStyle/>
        <a:p>
          <a:endParaRPr lang="en-US"/>
        </a:p>
      </dgm:t>
    </dgm:pt>
    <dgm:pt modelId="{16E6DED5-8CAE-44B4-938F-4BA3E2581F5C}" type="sibTrans" cxnId="{58133F50-A892-4287-A43F-7A3A1530266A}">
      <dgm:prSet/>
      <dgm:spPr/>
      <dgm:t>
        <a:bodyPr/>
        <a:lstStyle/>
        <a:p>
          <a:endParaRPr lang="en-US"/>
        </a:p>
      </dgm:t>
    </dgm:pt>
    <dgm:pt modelId="{D0F95ED9-F1E5-47A5-92D3-ABD455ED543B}">
      <dgm:prSet phldrT="[Text]" custT="1"/>
      <dgm:spPr/>
      <dgm:t>
        <a:bodyPr/>
        <a:lstStyle/>
        <a:p>
          <a:r>
            <a:rPr lang="en-US" sz="2400" kern="1200" smtClean="0">
              <a:latin typeface="Tahoma" panose="020B0604030504040204" pitchFamily="34" charset="0"/>
              <a:ea typeface="Tahoma" panose="020B0604030504040204" pitchFamily="34" charset="0"/>
              <a:cs typeface="Tahoma" panose="020B0604030504040204" pitchFamily="34" charset="0"/>
            </a:rPr>
            <a:t>cài đặt tốc độ baud </a:t>
          </a:r>
          <a:endParaRPr lang="en-US" sz="2400" kern="1200">
            <a:latin typeface="Tahoma" panose="020B0604030504040204" pitchFamily="34" charset="0"/>
            <a:ea typeface="Tahoma" panose="020B0604030504040204" pitchFamily="34" charset="0"/>
            <a:cs typeface="Tahoma" panose="020B0604030504040204" pitchFamily="34" charset="0"/>
          </a:endParaRPr>
        </a:p>
      </dgm:t>
    </dgm:pt>
    <dgm:pt modelId="{2253A396-F323-44B9-BF46-3E3F4D066FCA}" type="parTrans" cxnId="{197D562C-3568-4DF0-96E2-E3439CFAD690}">
      <dgm:prSet/>
      <dgm:spPr/>
      <dgm:t>
        <a:bodyPr/>
        <a:lstStyle/>
        <a:p>
          <a:endParaRPr lang="en-US"/>
        </a:p>
      </dgm:t>
    </dgm:pt>
    <dgm:pt modelId="{D99B9B94-286B-4A2C-97BF-96DD41F5117E}" type="sibTrans" cxnId="{197D562C-3568-4DF0-96E2-E3439CFAD690}">
      <dgm:prSet/>
      <dgm:spPr/>
      <dgm:t>
        <a:bodyPr/>
        <a:lstStyle/>
        <a:p>
          <a:endParaRPr lang="en-US"/>
        </a:p>
      </dgm:t>
    </dgm:pt>
    <dgm:pt modelId="{9261C5FE-756E-41C1-AA8A-8492386C2CE9}">
      <dgm:prSet phldrT="[Text]" custT="1"/>
      <dgm:spPr/>
      <dgm:t>
        <a:bodyPr/>
        <a:lstStyle/>
        <a:p>
          <a:r>
            <a:rPr lang="en-US" sz="2400" kern="1200" smtClean="0">
              <a:latin typeface="Tahoma" panose="020B0604030504040204" pitchFamily="34" charset="0"/>
              <a:ea typeface="Tahoma" panose="020B0604030504040204" pitchFamily="34" charset="0"/>
              <a:cs typeface="Tahoma" panose="020B0604030504040204" pitchFamily="34" charset="0"/>
            </a:rPr>
            <a:t>UCSRB, UCSRC</a:t>
          </a:r>
          <a:endParaRPr lang="en-US" sz="2400" kern="1200">
            <a:latin typeface="Tahoma" panose="020B0604030504040204" pitchFamily="34" charset="0"/>
            <a:ea typeface="Tahoma" panose="020B0604030504040204" pitchFamily="34" charset="0"/>
            <a:cs typeface="Tahoma" panose="020B0604030504040204" pitchFamily="34" charset="0"/>
          </a:endParaRPr>
        </a:p>
      </dgm:t>
    </dgm:pt>
    <dgm:pt modelId="{1D2682FC-BB3A-4E5E-A89D-AE3C28698B7C}" type="parTrans" cxnId="{A7B18E18-AF67-4529-9EC2-C98685C91898}">
      <dgm:prSet/>
      <dgm:spPr/>
      <dgm:t>
        <a:bodyPr/>
        <a:lstStyle/>
        <a:p>
          <a:endParaRPr lang="en-US"/>
        </a:p>
      </dgm:t>
    </dgm:pt>
    <dgm:pt modelId="{CA14F752-65B8-4960-B68B-4B34A5D55462}" type="sibTrans" cxnId="{A7B18E18-AF67-4529-9EC2-C98685C91898}">
      <dgm:prSet/>
      <dgm:spPr/>
      <dgm:t>
        <a:bodyPr/>
        <a:lstStyle/>
        <a:p>
          <a:endParaRPr lang="en-US"/>
        </a:p>
      </dgm:t>
    </dgm:pt>
    <dgm:pt modelId="{AC9A8813-612C-47A6-8560-CA79DF0BC403}">
      <dgm:prSet phldrT="[Text]" custT="1"/>
      <dgm:spPr/>
      <dgm:t>
        <a:bodyPr/>
        <a:lstStyle/>
        <a:p>
          <a:r>
            <a:rPr lang="en-US" sz="2400" kern="1200" smtClean="0">
              <a:latin typeface="Tahoma" panose="020B0604030504040204" pitchFamily="34" charset="0"/>
              <a:ea typeface="Tahoma" panose="020B0604030504040204" pitchFamily="34" charset="0"/>
              <a:cs typeface="Tahoma" panose="020B0604030504040204" pitchFamily="34" charset="0"/>
            </a:rPr>
            <a:t>định dạng khung truyền </a:t>
          </a:r>
          <a:endParaRPr lang="en-US" sz="2400" kern="1200">
            <a:latin typeface="Tahoma" panose="020B0604030504040204" pitchFamily="34" charset="0"/>
            <a:ea typeface="Tahoma" panose="020B0604030504040204" pitchFamily="34" charset="0"/>
            <a:cs typeface="Tahoma" panose="020B0604030504040204" pitchFamily="34" charset="0"/>
          </a:endParaRPr>
        </a:p>
      </dgm:t>
    </dgm:pt>
    <dgm:pt modelId="{BE1165C0-3CFF-4461-A965-3AD0E1B1C776}" type="parTrans" cxnId="{8D18C5DB-33EC-46B9-A7B7-45799A94F4C8}">
      <dgm:prSet/>
      <dgm:spPr/>
      <dgm:t>
        <a:bodyPr/>
        <a:lstStyle/>
        <a:p>
          <a:endParaRPr lang="en-US"/>
        </a:p>
      </dgm:t>
    </dgm:pt>
    <dgm:pt modelId="{F605F004-8272-4A5F-8C9D-D06DF5808A89}" type="sibTrans" cxnId="{8D18C5DB-33EC-46B9-A7B7-45799A94F4C8}">
      <dgm:prSet/>
      <dgm:spPr/>
      <dgm:t>
        <a:bodyPr/>
        <a:lstStyle/>
        <a:p>
          <a:endParaRPr lang="en-US"/>
        </a:p>
      </dgm:t>
    </dgm:pt>
    <dgm:pt modelId="{3888E4C7-F6AC-418C-8D1F-1F7EF94B5F90}">
      <dgm:prSet phldrT="[Text]" custT="1"/>
      <dgm:spPr/>
      <dgm:t>
        <a:bodyPr/>
        <a:lstStyle/>
        <a:p>
          <a:r>
            <a:rPr lang="en-US" sz="2400" kern="1200" smtClean="0">
              <a:latin typeface="Tahoma" panose="020B0604030504040204" pitchFamily="34" charset="0"/>
              <a:ea typeface="Tahoma" panose="020B0604030504040204" pitchFamily="34" charset="0"/>
              <a:cs typeface="Tahoma" panose="020B0604030504040204" pitchFamily="34" charset="0"/>
            </a:rPr>
            <a:t>Ngắt</a:t>
          </a:r>
          <a:endParaRPr lang="en-US" sz="2400" kern="1200">
            <a:latin typeface="Tahoma" panose="020B0604030504040204" pitchFamily="34" charset="0"/>
            <a:ea typeface="Tahoma" panose="020B0604030504040204" pitchFamily="34" charset="0"/>
            <a:cs typeface="Tahoma" panose="020B0604030504040204" pitchFamily="34" charset="0"/>
          </a:endParaRPr>
        </a:p>
      </dgm:t>
    </dgm:pt>
    <dgm:pt modelId="{4D305254-2F20-4E24-9ABA-A1B8A13C5A4E}" type="parTrans" cxnId="{2A3D8F13-6F3F-4FF4-A444-6A52117B2B35}">
      <dgm:prSet/>
      <dgm:spPr/>
      <dgm:t>
        <a:bodyPr/>
        <a:lstStyle/>
        <a:p>
          <a:endParaRPr lang="en-US"/>
        </a:p>
      </dgm:t>
    </dgm:pt>
    <dgm:pt modelId="{BE5B5306-ECA6-49C9-850A-F9F1D89C0B0B}" type="sibTrans" cxnId="{2A3D8F13-6F3F-4FF4-A444-6A52117B2B35}">
      <dgm:prSet/>
      <dgm:spPr/>
      <dgm:t>
        <a:bodyPr/>
        <a:lstStyle/>
        <a:p>
          <a:endParaRPr lang="en-US"/>
        </a:p>
      </dgm:t>
    </dgm:pt>
    <dgm:pt modelId="{3522C7AC-7932-4523-8867-AEE94A79A84B}">
      <dgm:prSet phldrT="[Text]" custT="1"/>
      <dgm:spPr/>
      <dgm:t>
        <a:bodyPr/>
        <a:lstStyle/>
        <a:p>
          <a:r>
            <a:rPr lang="en-US" sz="2400" kern="1200" smtClean="0">
              <a:latin typeface="Tahoma" panose="020B0604030504040204" pitchFamily="34" charset="0"/>
              <a:ea typeface="Tahoma" panose="020B0604030504040204" pitchFamily="34" charset="0"/>
              <a:cs typeface="Tahoma" panose="020B0604030504040204" pitchFamily="34" charset="0"/>
            </a:rPr>
            <a:t>kích hoạt bộ truyền, bộ nhận</a:t>
          </a:r>
          <a:endParaRPr lang="en-US" sz="2400" kern="1200">
            <a:latin typeface="Tahoma" panose="020B0604030504040204" pitchFamily="34" charset="0"/>
            <a:ea typeface="Tahoma" panose="020B0604030504040204" pitchFamily="34" charset="0"/>
            <a:cs typeface="Tahoma" panose="020B0604030504040204" pitchFamily="34" charset="0"/>
          </a:endParaRPr>
        </a:p>
      </dgm:t>
    </dgm:pt>
    <dgm:pt modelId="{3F8991FF-2FFB-4347-82E5-AB137731BFDF}" type="parTrans" cxnId="{E84C4B27-86DA-4973-AD3E-2C8C368818B5}">
      <dgm:prSet/>
      <dgm:spPr/>
      <dgm:t>
        <a:bodyPr/>
        <a:lstStyle/>
        <a:p>
          <a:endParaRPr lang="en-US"/>
        </a:p>
      </dgm:t>
    </dgm:pt>
    <dgm:pt modelId="{F3D6561E-E458-4E42-9EB6-428247BD496D}" type="sibTrans" cxnId="{E84C4B27-86DA-4973-AD3E-2C8C368818B5}">
      <dgm:prSet/>
      <dgm:spPr/>
      <dgm:t>
        <a:bodyPr/>
        <a:lstStyle/>
        <a:p>
          <a:endParaRPr lang="en-US"/>
        </a:p>
      </dgm:t>
    </dgm:pt>
    <dgm:pt modelId="{FB106012-7EBD-4AAD-8824-A78DD3410DFC}" type="pres">
      <dgm:prSet presAssocID="{9F2EC7E9-D253-48A1-B009-9F1C225C8ABF}" presName="rootnode" presStyleCnt="0">
        <dgm:presLayoutVars>
          <dgm:chMax/>
          <dgm:chPref/>
          <dgm:dir/>
          <dgm:animLvl val="lvl"/>
        </dgm:presLayoutVars>
      </dgm:prSet>
      <dgm:spPr/>
      <dgm:t>
        <a:bodyPr/>
        <a:lstStyle/>
        <a:p>
          <a:endParaRPr lang="en-US"/>
        </a:p>
      </dgm:t>
    </dgm:pt>
    <dgm:pt modelId="{AC7CAC2A-9A6A-4CB7-816A-8238C8AE2D5B}" type="pres">
      <dgm:prSet presAssocID="{8D61F229-F7CC-42E3-ACD0-29BBB74622D3}" presName="composite" presStyleCnt="0"/>
      <dgm:spPr/>
    </dgm:pt>
    <dgm:pt modelId="{7BBABEBE-3592-4A2A-85EF-B70EEB5980C1}" type="pres">
      <dgm:prSet presAssocID="{8D61F229-F7CC-42E3-ACD0-29BBB74622D3}" presName="bentUpArrow1" presStyleLbl="alignImgPlace1" presStyleIdx="0" presStyleCnt="2"/>
      <dgm:spPr/>
    </dgm:pt>
    <dgm:pt modelId="{A5390664-A5DD-4686-BA47-58DA12F71EF3}" type="pres">
      <dgm:prSet presAssocID="{8D61F229-F7CC-42E3-ACD0-29BBB74622D3}" presName="ParentText" presStyleLbl="node1" presStyleIdx="0" presStyleCnt="3">
        <dgm:presLayoutVars>
          <dgm:chMax val="1"/>
          <dgm:chPref val="1"/>
          <dgm:bulletEnabled val="1"/>
        </dgm:presLayoutVars>
      </dgm:prSet>
      <dgm:spPr/>
      <dgm:t>
        <a:bodyPr/>
        <a:lstStyle/>
        <a:p>
          <a:endParaRPr lang="en-US"/>
        </a:p>
      </dgm:t>
    </dgm:pt>
    <dgm:pt modelId="{F6A285CB-7E51-4C7A-9A29-FDE17EC6CEEF}" type="pres">
      <dgm:prSet presAssocID="{8D61F229-F7CC-42E3-ACD0-29BBB74622D3}" presName="ChildText" presStyleLbl="revTx" presStyleIdx="0" presStyleCnt="3" custScaleX="268783" custLinFactNeighborX="91439" custLinFactNeighborY="-3638">
        <dgm:presLayoutVars>
          <dgm:chMax val="0"/>
          <dgm:chPref val="0"/>
          <dgm:bulletEnabled val="1"/>
        </dgm:presLayoutVars>
      </dgm:prSet>
      <dgm:spPr/>
      <dgm:t>
        <a:bodyPr/>
        <a:lstStyle/>
        <a:p>
          <a:endParaRPr lang="en-US"/>
        </a:p>
      </dgm:t>
    </dgm:pt>
    <dgm:pt modelId="{E3D761D3-0F99-416D-87AD-8221253FEB85}" type="pres">
      <dgm:prSet presAssocID="{16E6DED5-8CAE-44B4-938F-4BA3E2581F5C}" presName="sibTrans" presStyleCnt="0"/>
      <dgm:spPr/>
    </dgm:pt>
    <dgm:pt modelId="{5E6047D7-DF22-4C02-B3A2-998605365370}" type="pres">
      <dgm:prSet presAssocID="{9261C5FE-756E-41C1-AA8A-8492386C2CE9}" presName="composite" presStyleCnt="0"/>
      <dgm:spPr/>
    </dgm:pt>
    <dgm:pt modelId="{718175E7-4B6A-468A-B112-A9D9E96FCB5B}" type="pres">
      <dgm:prSet presAssocID="{9261C5FE-756E-41C1-AA8A-8492386C2CE9}" presName="bentUpArrow1" presStyleLbl="alignImgPlace1" presStyleIdx="1" presStyleCnt="2" custLinFactNeighborX="-31330" custLinFactNeighborY="4080"/>
      <dgm:spPr/>
    </dgm:pt>
    <dgm:pt modelId="{E4903E54-D544-4834-BEDA-EAE6C031A7C0}" type="pres">
      <dgm:prSet presAssocID="{9261C5FE-756E-41C1-AA8A-8492386C2CE9}" presName="ParentText" presStyleLbl="node1" presStyleIdx="1" presStyleCnt="3" custLinFactNeighborX="-33252" custLinFactNeighborY="9136">
        <dgm:presLayoutVars>
          <dgm:chMax val="1"/>
          <dgm:chPref val="1"/>
          <dgm:bulletEnabled val="1"/>
        </dgm:presLayoutVars>
      </dgm:prSet>
      <dgm:spPr/>
      <dgm:t>
        <a:bodyPr/>
        <a:lstStyle/>
        <a:p>
          <a:endParaRPr lang="en-US"/>
        </a:p>
      </dgm:t>
    </dgm:pt>
    <dgm:pt modelId="{D6C021C7-CA50-4D1D-86F4-7E8C50AF5F18}" type="pres">
      <dgm:prSet presAssocID="{9261C5FE-756E-41C1-AA8A-8492386C2CE9}" presName="ChildText" presStyleLbl="revTx" presStyleIdx="1" presStyleCnt="3" custScaleX="310341" custLinFactNeighborX="77136" custLinFactNeighborY="72">
        <dgm:presLayoutVars>
          <dgm:chMax val="0"/>
          <dgm:chPref val="0"/>
          <dgm:bulletEnabled val="1"/>
        </dgm:presLayoutVars>
      </dgm:prSet>
      <dgm:spPr/>
      <dgm:t>
        <a:bodyPr/>
        <a:lstStyle/>
        <a:p>
          <a:endParaRPr lang="en-US"/>
        </a:p>
      </dgm:t>
    </dgm:pt>
    <dgm:pt modelId="{18ADADF0-4A45-4728-A7A5-ADD15E8760D0}" type="pres">
      <dgm:prSet presAssocID="{CA14F752-65B8-4960-B68B-4B34A5D55462}" presName="sibTrans" presStyleCnt="0"/>
      <dgm:spPr/>
    </dgm:pt>
    <dgm:pt modelId="{C32BE407-7667-432C-805B-3B8E161582AC}" type="pres">
      <dgm:prSet presAssocID="{3888E4C7-F6AC-418C-8D1F-1F7EF94B5F90}" presName="composite" presStyleCnt="0"/>
      <dgm:spPr/>
    </dgm:pt>
    <dgm:pt modelId="{1CF794CE-FD45-4BFB-B9EF-0D8CE6BC22BE}" type="pres">
      <dgm:prSet presAssocID="{3888E4C7-F6AC-418C-8D1F-1F7EF94B5F90}" presName="ParentText" presStyleLbl="node1" presStyleIdx="2" presStyleCnt="3" custLinFactNeighborX="-50832">
        <dgm:presLayoutVars>
          <dgm:chMax val="1"/>
          <dgm:chPref val="1"/>
          <dgm:bulletEnabled val="1"/>
        </dgm:presLayoutVars>
      </dgm:prSet>
      <dgm:spPr/>
      <dgm:t>
        <a:bodyPr/>
        <a:lstStyle/>
        <a:p>
          <a:endParaRPr lang="en-US"/>
        </a:p>
      </dgm:t>
    </dgm:pt>
    <dgm:pt modelId="{FAEAC76D-A967-40A4-81F4-88ABECCCB6FD}" type="pres">
      <dgm:prSet presAssocID="{3888E4C7-F6AC-418C-8D1F-1F7EF94B5F90}" presName="FinalChildText" presStyleLbl="revTx" presStyleIdx="2" presStyleCnt="3" custScaleX="230782">
        <dgm:presLayoutVars>
          <dgm:chMax val="0"/>
          <dgm:chPref val="0"/>
          <dgm:bulletEnabled val="1"/>
        </dgm:presLayoutVars>
      </dgm:prSet>
      <dgm:spPr/>
      <dgm:t>
        <a:bodyPr/>
        <a:lstStyle/>
        <a:p>
          <a:endParaRPr lang="en-US"/>
        </a:p>
      </dgm:t>
    </dgm:pt>
  </dgm:ptLst>
  <dgm:cxnLst>
    <dgm:cxn modelId="{305419B8-F2EA-45D9-A0A6-678440F5BB25}" type="presOf" srcId="{8D61F229-F7CC-42E3-ACD0-29BBB74622D3}" destId="{A5390664-A5DD-4686-BA47-58DA12F71EF3}" srcOrd="0" destOrd="0" presId="urn:microsoft.com/office/officeart/2005/8/layout/StepDownProcess"/>
    <dgm:cxn modelId="{197D562C-3568-4DF0-96E2-E3439CFAD690}" srcId="{8D61F229-F7CC-42E3-ACD0-29BBB74622D3}" destId="{D0F95ED9-F1E5-47A5-92D3-ABD455ED543B}" srcOrd="0" destOrd="0" parTransId="{2253A396-F323-44B9-BF46-3E3F4D066FCA}" sibTransId="{D99B9B94-286B-4A2C-97BF-96DD41F5117E}"/>
    <dgm:cxn modelId="{ECFB9E89-0D0C-406F-BBC3-D97379C23CA8}" type="presOf" srcId="{D0F95ED9-F1E5-47A5-92D3-ABD455ED543B}" destId="{F6A285CB-7E51-4C7A-9A29-FDE17EC6CEEF}" srcOrd="0" destOrd="0" presId="urn:microsoft.com/office/officeart/2005/8/layout/StepDownProcess"/>
    <dgm:cxn modelId="{E84C4B27-86DA-4973-AD3E-2C8C368818B5}" srcId="{3888E4C7-F6AC-418C-8D1F-1F7EF94B5F90}" destId="{3522C7AC-7932-4523-8867-AEE94A79A84B}" srcOrd="0" destOrd="0" parTransId="{3F8991FF-2FFB-4347-82E5-AB137731BFDF}" sibTransId="{F3D6561E-E458-4E42-9EB6-428247BD496D}"/>
    <dgm:cxn modelId="{58133F50-A892-4287-A43F-7A3A1530266A}" srcId="{9F2EC7E9-D253-48A1-B009-9F1C225C8ABF}" destId="{8D61F229-F7CC-42E3-ACD0-29BBB74622D3}" srcOrd="0" destOrd="0" parTransId="{F9823EFF-8C3E-481F-86B6-131DA903CC24}" sibTransId="{16E6DED5-8CAE-44B4-938F-4BA3E2581F5C}"/>
    <dgm:cxn modelId="{A7B18E18-AF67-4529-9EC2-C98685C91898}" srcId="{9F2EC7E9-D253-48A1-B009-9F1C225C8ABF}" destId="{9261C5FE-756E-41C1-AA8A-8492386C2CE9}" srcOrd="1" destOrd="0" parTransId="{1D2682FC-BB3A-4E5E-A89D-AE3C28698B7C}" sibTransId="{CA14F752-65B8-4960-B68B-4B34A5D55462}"/>
    <dgm:cxn modelId="{64A3FC71-6C7E-4C50-BB25-D2497E629DC2}" type="presOf" srcId="{9F2EC7E9-D253-48A1-B009-9F1C225C8ABF}" destId="{FB106012-7EBD-4AAD-8824-A78DD3410DFC}" srcOrd="0" destOrd="0" presId="urn:microsoft.com/office/officeart/2005/8/layout/StepDownProcess"/>
    <dgm:cxn modelId="{A47EE37B-F76E-48AF-AADD-D3154388F9B8}" type="presOf" srcId="{AC9A8813-612C-47A6-8560-CA79DF0BC403}" destId="{D6C021C7-CA50-4D1D-86F4-7E8C50AF5F18}" srcOrd="0" destOrd="0" presId="urn:microsoft.com/office/officeart/2005/8/layout/StepDownProcess"/>
    <dgm:cxn modelId="{2A3D8F13-6F3F-4FF4-A444-6A52117B2B35}" srcId="{9F2EC7E9-D253-48A1-B009-9F1C225C8ABF}" destId="{3888E4C7-F6AC-418C-8D1F-1F7EF94B5F90}" srcOrd="2" destOrd="0" parTransId="{4D305254-2F20-4E24-9ABA-A1B8A13C5A4E}" sibTransId="{BE5B5306-ECA6-49C9-850A-F9F1D89C0B0B}"/>
    <dgm:cxn modelId="{20DC86C1-99AB-4911-934C-A1349F4699CD}" type="presOf" srcId="{3522C7AC-7932-4523-8867-AEE94A79A84B}" destId="{FAEAC76D-A967-40A4-81F4-88ABECCCB6FD}" srcOrd="0" destOrd="0" presId="urn:microsoft.com/office/officeart/2005/8/layout/StepDownProcess"/>
    <dgm:cxn modelId="{9B62064D-B2C7-49E7-930E-DCEA14F8E418}" type="presOf" srcId="{9261C5FE-756E-41C1-AA8A-8492386C2CE9}" destId="{E4903E54-D544-4834-BEDA-EAE6C031A7C0}" srcOrd="0" destOrd="0" presId="urn:microsoft.com/office/officeart/2005/8/layout/StepDownProcess"/>
    <dgm:cxn modelId="{8D18C5DB-33EC-46B9-A7B7-45799A94F4C8}" srcId="{9261C5FE-756E-41C1-AA8A-8492386C2CE9}" destId="{AC9A8813-612C-47A6-8560-CA79DF0BC403}" srcOrd="0" destOrd="0" parTransId="{BE1165C0-3CFF-4461-A965-3AD0E1B1C776}" sibTransId="{F605F004-8272-4A5F-8C9D-D06DF5808A89}"/>
    <dgm:cxn modelId="{FC9C2E3F-343B-412A-950B-5079E5D414CB}" type="presOf" srcId="{3888E4C7-F6AC-418C-8D1F-1F7EF94B5F90}" destId="{1CF794CE-FD45-4BFB-B9EF-0D8CE6BC22BE}" srcOrd="0" destOrd="0" presId="urn:microsoft.com/office/officeart/2005/8/layout/StepDownProcess"/>
    <dgm:cxn modelId="{D0EA31FF-340C-4063-A445-70C8AB856736}" type="presParOf" srcId="{FB106012-7EBD-4AAD-8824-A78DD3410DFC}" destId="{AC7CAC2A-9A6A-4CB7-816A-8238C8AE2D5B}" srcOrd="0" destOrd="0" presId="urn:microsoft.com/office/officeart/2005/8/layout/StepDownProcess"/>
    <dgm:cxn modelId="{640FFBCB-6264-468F-B51B-09034636BCD1}" type="presParOf" srcId="{AC7CAC2A-9A6A-4CB7-816A-8238C8AE2D5B}" destId="{7BBABEBE-3592-4A2A-85EF-B70EEB5980C1}" srcOrd="0" destOrd="0" presId="urn:microsoft.com/office/officeart/2005/8/layout/StepDownProcess"/>
    <dgm:cxn modelId="{43A4B08A-D724-4B3D-8E80-4F279E392386}" type="presParOf" srcId="{AC7CAC2A-9A6A-4CB7-816A-8238C8AE2D5B}" destId="{A5390664-A5DD-4686-BA47-58DA12F71EF3}" srcOrd="1" destOrd="0" presId="urn:microsoft.com/office/officeart/2005/8/layout/StepDownProcess"/>
    <dgm:cxn modelId="{CE2E9219-E03C-4F98-BA8B-878CBF6D5791}" type="presParOf" srcId="{AC7CAC2A-9A6A-4CB7-816A-8238C8AE2D5B}" destId="{F6A285CB-7E51-4C7A-9A29-FDE17EC6CEEF}" srcOrd="2" destOrd="0" presId="urn:microsoft.com/office/officeart/2005/8/layout/StepDownProcess"/>
    <dgm:cxn modelId="{A53235A4-5662-4C9F-A938-E3A624E934A1}" type="presParOf" srcId="{FB106012-7EBD-4AAD-8824-A78DD3410DFC}" destId="{E3D761D3-0F99-416D-87AD-8221253FEB85}" srcOrd="1" destOrd="0" presId="urn:microsoft.com/office/officeart/2005/8/layout/StepDownProcess"/>
    <dgm:cxn modelId="{3C943A5F-13B0-4EA5-8E4B-C76383AF3553}" type="presParOf" srcId="{FB106012-7EBD-4AAD-8824-A78DD3410DFC}" destId="{5E6047D7-DF22-4C02-B3A2-998605365370}" srcOrd="2" destOrd="0" presId="urn:microsoft.com/office/officeart/2005/8/layout/StepDownProcess"/>
    <dgm:cxn modelId="{D1F88579-FC51-4B6F-954C-01897C529F2B}" type="presParOf" srcId="{5E6047D7-DF22-4C02-B3A2-998605365370}" destId="{718175E7-4B6A-468A-B112-A9D9E96FCB5B}" srcOrd="0" destOrd="0" presId="urn:microsoft.com/office/officeart/2005/8/layout/StepDownProcess"/>
    <dgm:cxn modelId="{8A1A36AE-D51E-4E6C-8F12-31024B1B0687}" type="presParOf" srcId="{5E6047D7-DF22-4C02-B3A2-998605365370}" destId="{E4903E54-D544-4834-BEDA-EAE6C031A7C0}" srcOrd="1" destOrd="0" presId="urn:microsoft.com/office/officeart/2005/8/layout/StepDownProcess"/>
    <dgm:cxn modelId="{94FC68A0-521C-4361-8382-540D8FD68E3D}" type="presParOf" srcId="{5E6047D7-DF22-4C02-B3A2-998605365370}" destId="{D6C021C7-CA50-4D1D-86F4-7E8C50AF5F18}" srcOrd="2" destOrd="0" presId="urn:microsoft.com/office/officeart/2005/8/layout/StepDownProcess"/>
    <dgm:cxn modelId="{E449AC86-399D-4A77-A0D1-E5A4217FA3C1}" type="presParOf" srcId="{FB106012-7EBD-4AAD-8824-A78DD3410DFC}" destId="{18ADADF0-4A45-4728-A7A5-ADD15E8760D0}" srcOrd="3" destOrd="0" presId="urn:microsoft.com/office/officeart/2005/8/layout/StepDownProcess"/>
    <dgm:cxn modelId="{E1608919-2073-4747-BCBA-C2DDA8894FEB}" type="presParOf" srcId="{FB106012-7EBD-4AAD-8824-A78DD3410DFC}" destId="{C32BE407-7667-432C-805B-3B8E161582AC}" srcOrd="4" destOrd="0" presId="urn:microsoft.com/office/officeart/2005/8/layout/StepDownProcess"/>
    <dgm:cxn modelId="{554DFC3E-6C02-44C1-B3F5-52F7D604D982}" type="presParOf" srcId="{C32BE407-7667-432C-805B-3B8E161582AC}" destId="{1CF794CE-FD45-4BFB-B9EF-0D8CE6BC22BE}" srcOrd="0" destOrd="0" presId="urn:microsoft.com/office/officeart/2005/8/layout/StepDownProcess"/>
    <dgm:cxn modelId="{0E7EE78C-F113-43AF-8A4B-1B61148A6BFD}" type="presParOf" srcId="{C32BE407-7667-432C-805B-3B8E161582AC}" destId="{FAEAC76D-A967-40A4-81F4-88ABECCCB6F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9694A-6C63-4B23-90F6-4F208C00D399}">
      <dsp:nvSpPr>
        <dsp:cNvPr id="0" name=""/>
        <dsp:cNvSpPr/>
      </dsp:nvSpPr>
      <dsp:spPr>
        <a:xfrm rot="5400000">
          <a:off x="7215567" y="-2568574"/>
          <a:ext cx="561370" cy="5841272"/>
        </a:xfrm>
        <a:prstGeom prst="round2SameRect">
          <a:avLst/>
        </a:prstGeom>
        <a:solidFill>
          <a:schemeClr val="tx2">
            <a:lumMod val="75000"/>
            <a:alpha val="9000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Chức năng, nhiệm vụ</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5616" y="98781"/>
        <a:ext cx="5813868" cy="506562"/>
      </dsp:txXfrm>
    </dsp:sp>
    <dsp:sp modelId="{3230722F-B757-4673-BD2F-9D4BAB5CEE8D}">
      <dsp:nvSpPr>
        <dsp:cNvPr id="0" name=""/>
        <dsp:cNvSpPr/>
      </dsp:nvSpPr>
      <dsp:spPr>
        <a:xfrm>
          <a:off x="2326" y="1205"/>
          <a:ext cx="4573289" cy="701713"/>
        </a:xfrm>
        <a:prstGeom prst="roundRect">
          <a:avLst/>
        </a:prstGeom>
        <a:solidFill>
          <a:schemeClr val="tx2">
            <a:lumMod val="7500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vi-VN" sz="2400" kern="1200" smtClean="0">
              <a:latin typeface="Tahoma" panose="020B0604030504040204" pitchFamily="34" charset="0"/>
              <a:ea typeface="Tahoma" panose="020B0604030504040204" pitchFamily="34" charset="0"/>
              <a:cs typeface="Tahoma" panose="020B0604030504040204" pitchFamily="34" charset="0"/>
            </a:rPr>
            <a:t>Sơ</a:t>
          </a:r>
          <a:r>
            <a:rPr lang="en-US" sz="2400" kern="1200" smtClean="0">
              <a:latin typeface="Tahoma" panose="020B0604030504040204" pitchFamily="34" charset="0"/>
              <a:ea typeface="Tahoma" panose="020B0604030504040204" pitchFamily="34" charset="0"/>
              <a:cs typeface="Tahoma" panose="020B0604030504040204" pitchFamily="34" charset="0"/>
            </a:rPr>
            <a:t> lược linh kiện điện tử</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36581" y="35460"/>
        <a:ext cx="4504779" cy="633203"/>
      </dsp:txXfrm>
    </dsp:sp>
    <dsp:sp modelId="{50337C7F-B7AE-4864-AD55-3C44E38AD033}">
      <dsp:nvSpPr>
        <dsp:cNvPr id="0" name=""/>
        <dsp:cNvSpPr/>
      </dsp:nvSpPr>
      <dsp:spPr>
        <a:xfrm rot="5400000">
          <a:off x="7214285" y="-1831775"/>
          <a:ext cx="561370"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Orcad</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4" y="835580"/>
        <a:ext cx="5813868" cy="506562"/>
      </dsp:txXfrm>
    </dsp:sp>
    <dsp:sp modelId="{0E1F3EF9-B36C-44D2-82BA-B060A96D1007}">
      <dsp:nvSpPr>
        <dsp:cNvPr id="0" name=""/>
        <dsp:cNvSpPr/>
      </dsp:nvSpPr>
      <dsp:spPr>
        <a:xfrm>
          <a:off x="2326" y="738004"/>
          <a:ext cx="4572008" cy="70171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Thiết kế sơ đồ mạch</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36581" y="772259"/>
        <a:ext cx="4503498" cy="633203"/>
      </dsp:txXfrm>
    </dsp:sp>
    <dsp:sp modelId="{DB89E42B-B6F5-4B6C-A74D-013CA8A02D71}">
      <dsp:nvSpPr>
        <dsp:cNvPr id="0" name=""/>
        <dsp:cNvSpPr/>
      </dsp:nvSpPr>
      <dsp:spPr>
        <a:xfrm rot="5400000">
          <a:off x="7214285" y="-1094975"/>
          <a:ext cx="561370"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Proteus</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4" y="1572380"/>
        <a:ext cx="5813868" cy="506562"/>
      </dsp:txXfrm>
    </dsp:sp>
    <dsp:sp modelId="{DDAC1B1A-750F-4438-9CA1-7370AB51FDC5}">
      <dsp:nvSpPr>
        <dsp:cNvPr id="0" name=""/>
        <dsp:cNvSpPr/>
      </dsp:nvSpPr>
      <dsp:spPr>
        <a:xfrm>
          <a:off x="2326" y="1474803"/>
          <a:ext cx="4572008" cy="70171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Mô phỏng nguyên lý</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36581" y="1509058"/>
        <a:ext cx="4503498" cy="633203"/>
      </dsp:txXfrm>
    </dsp:sp>
    <dsp:sp modelId="{A66EBD3D-E7C5-421C-B8B5-728648057DDC}">
      <dsp:nvSpPr>
        <dsp:cNvPr id="0" name=""/>
        <dsp:cNvSpPr/>
      </dsp:nvSpPr>
      <dsp:spPr>
        <a:xfrm rot="5400000">
          <a:off x="7214285" y="-358176"/>
          <a:ext cx="561370" cy="5841272"/>
        </a:xfrm>
        <a:prstGeom prst="round2SameRect">
          <a:avLst/>
        </a:prstGeom>
        <a:solidFill>
          <a:srgbClr val="00B050">
            <a:alpha val="90000"/>
          </a:srgb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Lập trình căn bản</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4" y="2309179"/>
        <a:ext cx="5813868" cy="506562"/>
      </dsp:txXfrm>
    </dsp:sp>
    <dsp:sp modelId="{1C763A21-352A-41D1-A2E2-E305DABA275D}">
      <dsp:nvSpPr>
        <dsp:cNvPr id="0" name=""/>
        <dsp:cNvSpPr/>
      </dsp:nvSpPr>
      <dsp:spPr>
        <a:xfrm>
          <a:off x="2326" y="2211603"/>
          <a:ext cx="4572008" cy="701713"/>
        </a:xfrm>
        <a:prstGeom prst="roundRect">
          <a:avLst/>
        </a:prstGeom>
        <a:solidFill>
          <a:srgbClr val="00B050"/>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Lập trình C cho Arduino</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36581" y="2245858"/>
        <a:ext cx="4503498" cy="633203"/>
      </dsp:txXfrm>
    </dsp:sp>
    <dsp:sp modelId="{95E0557D-F0A1-4F38-8083-55DE7503164F}">
      <dsp:nvSpPr>
        <dsp:cNvPr id="0" name=""/>
        <dsp:cNvSpPr/>
      </dsp:nvSpPr>
      <dsp:spPr>
        <a:xfrm rot="5400000">
          <a:off x="7214285" y="378623"/>
          <a:ext cx="561370"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Apps Invention</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4" y="3045978"/>
        <a:ext cx="5813868" cy="506562"/>
      </dsp:txXfrm>
    </dsp:sp>
    <dsp:sp modelId="{B9324B26-5FF5-4FF7-9073-66103CBE8481}">
      <dsp:nvSpPr>
        <dsp:cNvPr id="0" name=""/>
        <dsp:cNvSpPr/>
      </dsp:nvSpPr>
      <dsp:spPr>
        <a:xfrm>
          <a:off x="2326" y="2948402"/>
          <a:ext cx="4572008" cy="70171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Lập trình Android với Arduino</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36581" y="2982657"/>
        <a:ext cx="4503498" cy="633203"/>
      </dsp:txXfrm>
    </dsp:sp>
    <dsp:sp modelId="{6160EC9B-47C1-4BB8-A681-9779ED8D8B47}">
      <dsp:nvSpPr>
        <dsp:cNvPr id="0" name=""/>
        <dsp:cNvSpPr/>
      </dsp:nvSpPr>
      <dsp:spPr>
        <a:xfrm rot="5400000">
          <a:off x="7214285" y="1115422"/>
          <a:ext cx="561370"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Comport vs Microsoft Visual Studio</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4" y="3782777"/>
        <a:ext cx="5813868" cy="506562"/>
      </dsp:txXfrm>
    </dsp:sp>
    <dsp:sp modelId="{2D5DF400-45B7-4B2E-A854-71621F6016C6}">
      <dsp:nvSpPr>
        <dsp:cNvPr id="0" name=""/>
        <dsp:cNvSpPr/>
      </dsp:nvSpPr>
      <dsp:spPr>
        <a:xfrm>
          <a:off x="2326" y="3685202"/>
          <a:ext cx="4572008" cy="70171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Lập trình giao diện</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36581" y="3719457"/>
        <a:ext cx="4503498" cy="633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ABEBE-3592-4A2A-85EF-B70EEB5980C1}">
      <dsp:nvSpPr>
        <dsp:cNvPr id="0" name=""/>
        <dsp:cNvSpPr/>
      </dsp:nvSpPr>
      <dsp:spPr>
        <a:xfrm rot="5400000">
          <a:off x="333006" y="1713659"/>
          <a:ext cx="1237932" cy="1409342"/>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390664-A5DD-4686-BA47-58DA12F71EF3}">
      <dsp:nvSpPr>
        <dsp:cNvPr id="0" name=""/>
        <dsp:cNvSpPr/>
      </dsp:nvSpPr>
      <dsp:spPr>
        <a:xfrm>
          <a:off x="5029" y="341386"/>
          <a:ext cx="2083949" cy="1458697"/>
        </a:xfrm>
        <a:prstGeom prst="roundRect">
          <a:avLst>
            <a:gd name="adj" fmla="val 1667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UBRR</a:t>
          </a:r>
          <a:endParaRPr lang="en-US" sz="2400" kern="1200">
            <a:latin typeface="Tahoma" panose="020B0604030504040204" pitchFamily="34" charset="0"/>
            <a:ea typeface="Tahoma" panose="020B0604030504040204" pitchFamily="34" charset="0"/>
            <a:cs typeface="Tahoma" panose="020B0604030504040204" pitchFamily="34" charset="0"/>
          </a:endParaRPr>
        </a:p>
      </dsp:txBody>
      <dsp:txXfrm>
        <a:off x="76250" y="412607"/>
        <a:ext cx="1941507" cy="1316255"/>
      </dsp:txXfrm>
    </dsp:sp>
    <dsp:sp modelId="{F6A285CB-7E51-4C7A-9A29-FDE17EC6CEEF}">
      <dsp:nvSpPr>
        <dsp:cNvPr id="0" name=""/>
        <dsp:cNvSpPr/>
      </dsp:nvSpPr>
      <dsp:spPr>
        <a:xfrm>
          <a:off x="2195795" y="437615"/>
          <a:ext cx="4073853" cy="117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cài đặt tốc độ baud </a:t>
          </a:r>
          <a:endParaRPr lang="en-US" sz="2400" kern="1200">
            <a:latin typeface="Tahoma" panose="020B0604030504040204" pitchFamily="34" charset="0"/>
            <a:ea typeface="Tahoma" panose="020B0604030504040204" pitchFamily="34" charset="0"/>
            <a:cs typeface="Tahoma" panose="020B0604030504040204" pitchFamily="34" charset="0"/>
          </a:endParaRPr>
        </a:p>
      </dsp:txBody>
      <dsp:txXfrm>
        <a:off x="2195795" y="437615"/>
        <a:ext cx="4073853" cy="1178983"/>
      </dsp:txXfrm>
    </dsp:sp>
    <dsp:sp modelId="{718175E7-4B6A-468A-B112-A9D9E96FCB5B}">
      <dsp:nvSpPr>
        <dsp:cNvPr id="0" name=""/>
        <dsp:cNvSpPr/>
      </dsp:nvSpPr>
      <dsp:spPr>
        <a:xfrm rot="5400000">
          <a:off x="2233240" y="3402765"/>
          <a:ext cx="1237932" cy="1409342"/>
        </a:xfrm>
        <a:prstGeom prst="bentUpArrow">
          <a:avLst>
            <a:gd name="adj1" fmla="val 32840"/>
            <a:gd name="adj2" fmla="val 25000"/>
            <a:gd name="adj3" fmla="val 35780"/>
          </a:avLst>
        </a:prstGeom>
        <a:solidFill>
          <a:schemeClr val="accent1">
            <a:tint val="50000"/>
            <a:hueOff val="656074"/>
            <a:satOff val="-27273"/>
            <a:lumOff val="904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903E54-D544-4834-BEDA-EAE6C031A7C0}">
      <dsp:nvSpPr>
        <dsp:cNvPr id="0" name=""/>
        <dsp:cNvSpPr/>
      </dsp:nvSpPr>
      <dsp:spPr>
        <a:xfrm>
          <a:off x="1653855" y="2113251"/>
          <a:ext cx="2083949" cy="1458697"/>
        </a:xfrm>
        <a:prstGeom prst="roundRect">
          <a:avLst>
            <a:gd name="adj" fmla="val 166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UCSRB, UCSRC</a:t>
          </a:r>
          <a:endParaRPr lang="en-US" sz="2400" kern="1200">
            <a:latin typeface="Tahoma" panose="020B0604030504040204" pitchFamily="34" charset="0"/>
            <a:ea typeface="Tahoma" panose="020B0604030504040204" pitchFamily="34" charset="0"/>
            <a:cs typeface="Tahoma" panose="020B0604030504040204" pitchFamily="34" charset="0"/>
          </a:endParaRPr>
        </a:p>
      </dsp:txBody>
      <dsp:txXfrm>
        <a:off x="1725076" y="2184472"/>
        <a:ext cx="1941507" cy="1316255"/>
      </dsp:txXfrm>
    </dsp:sp>
    <dsp:sp modelId="{D6C021C7-CA50-4D1D-86F4-7E8C50AF5F18}">
      <dsp:nvSpPr>
        <dsp:cNvPr id="0" name=""/>
        <dsp:cNvSpPr/>
      </dsp:nvSpPr>
      <dsp:spPr>
        <a:xfrm>
          <a:off x="4005850" y="2119953"/>
          <a:ext cx="4703734" cy="117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định dạng khung truyền </a:t>
          </a:r>
          <a:endParaRPr lang="en-US" sz="2400" kern="1200">
            <a:latin typeface="Tahoma" panose="020B0604030504040204" pitchFamily="34" charset="0"/>
            <a:ea typeface="Tahoma" panose="020B0604030504040204" pitchFamily="34" charset="0"/>
            <a:cs typeface="Tahoma" panose="020B0604030504040204" pitchFamily="34" charset="0"/>
          </a:endParaRPr>
        </a:p>
      </dsp:txBody>
      <dsp:txXfrm>
        <a:off x="4005850" y="2119953"/>
        <a:ext cx="4703734" cy="1178983"/>
      </dsp:txXfrm>
    </dsp:sp>
    <dsp:sp modelId="{1CF794CE-FD45-4BFB-B9EF-0D8CE6BC22BE}">
      <dsp:nvSpPr>
        <dsp:cNvPr id="0" name=""/>
        <dsp:cNvSpPr/>
      </dsp:nvSpPr>
      <dsp:spPr>
        <a:xfrm>
          <a:off x="3629277" y="3618583"/>
          <a:ext cx="2083949" cy="1458697"/>
        </a:xfrm>
        <a:prstGeom prst="roundRect">
          <a:avLst>
            <a:gd name="adj" fmla="val 1667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Ngắt</a:t>
          </a:r>
          <a:endParaRPr lang="en-US" sz="2400" kern="1200">
            <a:latin typeface="Tahoma" panose="020B0604030504040204" pitchFamily="34" charset="0"/>
            <a:ea typeface="Tahoma" panose="020B0604030504040204" pitchFamily="34" charset="0"/>
            <a:cs typeface="Tahoma" panose="020B0604030504040204" pitchFamily="34" charset="0"/>
          </a:endParaRPr>
        </a:p>
      </dsp:txBody>
      <dsp:txXfrm>
        <a:off x="3700498" y="3689804"/>
        <a:ext cx="1941507" cy="1316255"/>
      </dsp:txXfrm>
    </dsp:sp>
    <dsp:sp modelId="{FAEAC76D-A967-40A4-81F4-88ABECCCB6FD}">
      <dsp:nvSpPr>
        <dsp:cNvPr id="0" name=""/>
        <dsp:cNvSpPr/>
      </dsp:nvSpPr>
      <dsp:spPr>
        <a:xfrm>
          <a:off x="5781431" y="3757703"/>
          <a:ext cx="3497885" cy="117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kích hoạt bộ truyền, bộ nhận</a:t>
          </a:r>
          <a:endParaRPr lang="en-US" sz="2400" kern="1200">
            <a:latin typeface="Tahoma" panose="020B0604030504040204" pitchFamily="34" charset="0"/>
            <a:ea typeface="Tahoma" panose="020B0604030504040204" pitchFamily="34" charset="0"/>
            <a:cs typeface="Tahoma" panose="020B0604030504040204" pitchFamily="34" charset="0"/>
          </a:endParaRPr>
        </a:p>
      </dsp:txBody>
      <dsp:txXfrm>
        <a:off x="5781431" y="3757703"/>
        <a:ext cx="3497885" cy="117898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1"/>
            <a:ext cx="2118783" cy="166629"/>
          </a:xfrm>
          <a:prstGeom prst="rect">
            <a:avLst/>
          </a:prstGeom>
        </p:spPr>
        <p:txBody>
          <a:bodyPr vert="horz" lIns="46899" tIns="23450" rIns="46899" bIns="23450" rtlCol="0"/>
          <a:lstStyle>
            <a:lvl1pPr algn="l">
              <a:defRPr sz="7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2769585" y="1"/>
            <a:ext cx="2118783" cy="166629"/>
          </a:xfrm>
          <a:prstGeom prst="rect">
            <a:avLst/>
          </a:prstGeom>
        </p:spPr>
        <p:txBody>
          <a:bodyPr vert="horz" lIns="46899" tIns="23450" rIns="46899" bIns="23450" rtlCol="0"/>
          <a:lstStyle>
            <a:lvl1pPr algn="r">
              <a:defRPr sz="700"/>
            </a:lvl1pPr>
          </a:lstStyle>
          <a:p>
            <a:fld id="{2B85766F-5EC0-4797-B4D1-777FCB005B11}" type="datetimeFigureOut">
              <a:rPr lang="en-US" smtClean="0"/>
              <a:t>01/09/2020</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3154421"/>
            <a:ext cx="2118783" cy="166629"/>
          </a:xfrm>
          <a:prstGeom prst="rect">
            <a:avLst/>
          </a:prstGeom>
        </p:spPr>
        <p:txBody>
          <a:bodyPr vert="horz" lIns="46899" tIns="23450" rIns="46899" bIns="23450" rtlCol="0" anchor="b"/>
          <a:lstStyle>
            <a:lvl1pPr algn="l">
              <a:defRPr sz="7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2769585" y="3154421"/>
            <a:ext cx="2118783" cy="166629"/>
          </a:xfrm>
          <a:prstGeom prst="rect">
            <a:avLst/>
          </a:prstGeom>
        </p:spPr>
        <p:txBody>
          <a:bodyPr vert="horz" lIns="46899" tIns="23450" rIns="46899" bIns="23450" rtlCol="0" anchor="b"/>
          <a:lstStyle>
            <a:lvl1pPr algn="r">
              <a:defRPr sz="7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118783" cy="166629"/>
          </a:xfrm>
          <a:prstGeom prst="rect">
            <a:avLst/>
          </a:prstGeom>
        </p:spPr>
        <p:txBody>
          <a:bodyPr vert="horz" lIns="46899" tIns="23450" rIns="46899" bIns="23450" rtlCol="0"/>
          <a:lstStyle>
            <a:lvl1pPr algn="l">
              <a:defRPr sz="700"/>
            </a:lvl1pPr>
          </a:lstStyle>
          <a:p>
            <a:endParaRPr lang="en-US" dirty="0"/>
          </a:p>
        </p:txBody>
      </p:sp>
      <p:sp>
        <p:nvSpPr>
          <p:cNvPr id="3" name="Date Placeholder 2"/>
          <p:cNvSpPr>
            <a:spLocks noGrp="1"/>
          </p:cNvSpPr>
          <p:nvPr>
            <p:ph type="dt" idx="1"/>
          </p:nvPr>
        </p:nvSpPr>
        <p:spPr>
          <a:xfrm>
            <a:off x="2769585" y="1"/>
            <a:ext cx="2118783" cy="166629"/>
          </a:xfrm>
          <a:prstGeom prst="rect">
            <a:avLst/>
          </a:prstGeom>
        </p:spPr>
        <p:txBody>
          <a:bodyPr vert="horz" lIns="46899" tIns="23450" rIns="46899" bIns="23450" rtlCol="0"/>
          <a:lstStyle>
            <a:lvl1pPr algn="r">
              <a:defRPr sz="700"/>
            </a:lvl1pPr>
          </a:lstStyle>
          <a:p>
            <a:fld id="{B2B4B5EC-152C-4627-80C0-63B10D5574EF}" type="datetimeFigureOut">
              <a:rPr lang="en-US" smtClean="0"/>
              <a:t>01/09/2020</a:t>
            </a:fld>
            <a:endParaRPr lang="en-US" dirty="0"/>
          </a:p>
        </p:txBody>
      </p:sp>
      <p:sp>
        <p:nvSpPr>
          <p:cNvPr id="4" name="Slide Image Placeholder 3"/>
          <p:cNvSpPr>
            <a:spLocks noGrp="1" noRot="1" noChangeAspect="1"/>
          </p:cNvSpPr>
          <p:nvPr>
            <p:ph type="sldImg" idx="2"/>
          </p:nvPr>
        </p:nvSpPr>
        <p:spPr>
          <a:xfrm>
            <a:off x="1447800" y="415925"/>
            <a:ext cx="1993900" cy="1120775"/>
          </a:xfrm>
          <a:prstGeom prst="rect">
            <a:avLst/>
          </a:prstGeom>
          <a:noFill/>
          <a:ln w="12700">
            <a:solidFill>
              <a:prstClr val="black"/>
            </a:solidFill>
          </a:ln>
        </p:spPr>
        <p:txBody>
          <a:bodyPr vert="horz" lIns="46899" tIns="23450" rIns="46899" bIns="23450" rtlCol="0" anchor="ctr"/>
          <a:lstStyle/>
          <a:p>
            <a:endParaRPr lang="en-US" dirty="0"/>
          </a:p>
        </p:txBody>
      </p:sp>
      <p:sp>
        <p:nvSpPr>
          <p:cNvPr id="5" name="Notes Placeholder 4"/>
          <p:cNvSpPr>
            <a:spLocks noGrp="1"/>
          </p:cNvSpPr>
          <p:nvPr>
            <p:ph type="body" sz="quarter" idx="3"/>
          </p:nvPr>
        </p:nvSpPr>
        <p:spPr>
          <a:xfrm>
            <a:off x="488950" y="1598256"/>
            <a:ext cx="3911600" cy="1307664"/>
          </a:xfrm>
          <a:prstGeom prst="rect">
            <a:avLst/>
          </a:prstGeom>
        </p:spPr>
        <p:txBody>
          <a:bodyPr vert="horz" lIns="46899" tIns="23450" rIns="46899" bIns="2345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154421"/>
            <a:ext cx="2118783" cy="166629"/>
          </a:xfrm>
          <a:prstGeom prst="rect">
            <a:avLst/>
          </a:prstGeom>
        </p:spPr>
        <p:txBody>
          <a:bodyPr vert="horz" lIns="46899" tIns="23450" rIns="46899" bIns="23450" rtlCol="0" anchor="b"/>
          <a:lstStyle>
            <a:lvl1pPr algn="l">
              <a:defRPr sz="700"/>
            </a:lvl1pPr>
          </a:lstStyle>
          <a:p>
            <a:endParaRPr lang="en-US" dirty="0"/>
          </a:p>
        </p:txBody>
      </p:sp>
      <p:sp>
        <p:nvSpPr>
          <p:cNvPr id="7" name="Slide Number Placeholder 6"/>
          <p:cNvSpPr>
            <a:spLocks noGrp="1"/>
          </p:cNvSpPr>
          <p:nvPr>
            <p:ph type="sldNum" sz="quarter" idx="5"/>
          </p:nvPr>
        </p:nvSpPr>
        <p:spPr>
          <a:xfrm>
            <a:off x="2769585" y="3154421"/>
            <a:ext cx="2118783" cy="166629"/>
          </a:xfrm>
          <a:prstGeom prst="rect">
            <a:avLst/>
          </a:prstGeom>
        </p:spPr>
        <p:txBody>
          <a:bodyPr vert="horz" lIns="46899" tIns="23450" rIns="46899" bIns="23450" rtlCol="0" anchor="b"/>
          <a:lstStyle>
            <a:lvl1pPr algn="r">
              <a:defRPr sz="7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7" name="Freeform 66"/>
          <p:cNvSpPr/>
          <p:nvPr userDrawn="1"/>
        </p:nvSpPr>
        <p:spPr>
          <a:xfrm flipH="1">
            <a:off x="-3" y="6428933"/>
            <a:ext cx="1141413" cy="429065"/>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Parallelogram 67"/>
          <p:cNvSpPr/>
          <p:nvPr userDrawn="1"/>
        </p:nvSpPr>
        <p:spPr>
          <a:xfrm flipH="1">
            <a:off x="866830" y="6428932"/>
            <a:ext cx="10364469" cy="429065"/>
          </a:xfrm>
          <a:prstGeom prst="parallelogram">
            <a:avLst>
              <a:gd name="adj" fmla="val 126229"/>
            </a:avLst>
          </a:prstGeom>
          <a:solidFill>
            <a:srgbClr val="002060"/>
          </a:solidFill>
          <a:ln w="28575"/>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userDrawn="1"/>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69" name="Freeform 68"/>
          <p:cNvSpPr/>
          <p:nvPr userDrawn="1"/>
        </p:nvSpPr>
        <p:spPr>
          <a:xfrm flipV="1">
            <a:off x="10986880" y="6428932"/>
            <a:ext cx="1205120" cy="429068"/>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solidFill>
            <a:srgbClr val="7030A0"/>
          </a:solidFill>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Date Placeholder 3"/>
          <p:cNvSpPr txBox="1">
            <a:spLocks/>
          </p:cNvSpPr>
          <p:nvPr userDrawn="1"/>
        </p:nvSpPr>
        <p:spPr>
          <a:xfrm>
            <a:off x="-56447" y="6464981"/>
            <a:ext cx="90703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A87A34-81AB-432B-8DAE-1953F412C126}" type="datetimeFigureOut">
              <a:rPr lang="en-US" sz="1100" b="1" i="1" smtClean="0">
                <a:solidFill>
                  <a:schemeClr val="bg1"/>
                </a:solidFill>
              </a:rPr>
              <a:pPr/>
              <a:t>01/09/2020</a:t>
            </a:fld>
            <a:endParaRPr lang="en-US" sz="1100" b="1" i="1" dirty="0">
              <a:solidFill>
                <a:schemeClr val="bg1"/>
              </a:solidFill>
            </a:endParaRPr>
          </a:p>
        </p:txBody>
      </p:sp>
      <p:sp>
        <p:nvSpPr>
          <p:cNvPr id="70" name="Slide Number Placeholder 5"/>
          <p:cNvSpPr txBox="1">
            <a:spLocks/>
          </p:cNvSpPr>
          <p:nvPr userDrawn="1"/>
        </p:nvSpPr>
        <p:spPr>
          <a:xfrm>
            <a:off x="11421172" y="6445251"/>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z="1400" b="1" smtClean="0">
                <a:solidFill>
                  <a:schemeClr val="bg1"/>
                </a:solidFill>
              </a:rPr>
              <a:pPr/>
              <a:t>‹#›</a:t>
            </a:fld>
            <a:endParaRPr lang="en-US" sz="1400" b="1" dirty="0">
              <a:solidFill>
                <a:schemeClr val="bg1"/>
              </a:solidFill>
            </a:endParaRPr>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01/09/2020</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txBox="1">
            <a:spLocks/>
          </p:cNvSpPr>
          <p:nvPr userDrawn="1"/>
        </p:nvSpPr>
        <p:spPr>
          <a:xfrm>
            <a:off x="-56447" y="6464981"/>
            <a:ext cx="90703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A87A34-81AB-432B-8DAE-1953F412C126}" type="datetimeFigureOut">
              <a:rPr lang="en-US" b="1" i="1" smtClean="0">
                <a:solidFill>
                  <a:schemeClr val="bg1"/>
                </a:solidFill>
              </a:rPr>
              <a:pPr/>
              <a:t>01/09/2020</a:t>
            </a:fld>
            <a:endParaRPr lang="en-US" b="1" i="1" dirty="0">
              <a:solidFill>
                <a:schemeClr val="bg1"/>
              </a:solidFill>
            </a:endParaRPr>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01/09/2020</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6" name="Parallelogram 55"/>
          <p:cNvSpPr/>
          <p:nvPr userDrawn="1"/>
        </p:nvSpPr>
        <p:spPr>
          <a:xfrm flipH="1">
            <a:off x="866830" y="6428932"/>
            <a:ext cx="10364469" cy="429065"/>
          </a:xfrm>
          <a:prstGeom prst="parallelogram">
            <a:avLst>
              <a:gd name="adj" fmla="val 126229"/>
            </a:avLst>
          </a:prstGeom>
          <a:solidFill>
            <a:srgbClr val="002060"/>
          </a:solidFill>
          <a:ln w="28575"/>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5" name="Freeform 54"/>
          <p:cNvSpPr/>
          <p:nvPr userDrawn="1"/>
        </p:nvSpPr>
        <p:spPr>
          <a:xfrm flipH="1">
            <a:off x="-3" y="6428933"/>
            <a:ext cx="1141413" cy="429065"/>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Freeform 56"/>
          <p:cNvSpPr/>
          <p:nvPr userDrawn="1"/>
        </p:nvSpPr>
        <p:spPr>
          <a:xfrm flipV="1">
            <a:off x="10986880" y="6428932"/>
            <a:ext cx="1205120" cy="429068"/>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solidFill>
            <a:srgbClr val="7030A0"/>
          </a:solidFill>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i="0">
              <a:solidFill>
                <a:schemeClr val="bg1"/>
              </a:solidFill>
            </a:endParaRPr>
          </a:p>
        </p:txBody>
      </p:sp>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0"/>
            <a:ext cx="12192000" cy="642893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47" y="6464981"/>
            <a:ext cx="907030" cy="365125"/>
          </a:xfrm>
          <a:prstGeom prst="rect">
            <a:avLst/>
          </a:prstGeom>
        </p:spPr>
        <p:txBody>
          <a:bodyPr vert="horz" lIns="91440" tIns="45720" rIns="91440" bIns="45720" rtlCol="0" anchor="ctr"/>
          <a:lstStyle>
            <a:lvl1pPr algn="r">
              <a:defRPr sz="1050" b="1" i="1">
                <a:solidFill>
                  <a:schemeClr val="bg1"/>
                </a:solidFill>
              </a:defRPr>
            </a:lvl1pPr>
          </a:lstStyle>
          <a:p>
            <a:fld id="{48A87A34-81AB-432B-8DAE-1953F412C126}" type="datetimeFigureOut">
              <a:rPr lang="en-US" smtClean="0"/>
              <a:pPr/>
              <a:t>01/09/2020</a:t>
            </a:fld>
            <a:endParaRPr lang="en-US" dirty="0"/>
          </a:p>
        </p:txBody>
      </p:sp>
      <p:sp>
        <p:nvSpPr>
          <p:cNvPr id="60" name="Slide Number Placeholder 5"/>
          <p:cNvSpPr txBox="1">
            <a:spLocks/>
          </p:cNvSpPr>
          <p:nvPr userDrawn="1"/>
        </p:nvSpPr>
        <p:spPr>
          <a:xfrm>
            <a:off x="11421172" y="6445251"/>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image" Target="../media/image88.tmp"/><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4.xml"/><Relationship Id="rId4" Type="http://schemas.openxmlformats.org/officeDocument/2006/relationships/image" Target="../media/image94.tmp"/></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www.arduino.cc/reference/en/language/functions/zero-due-mkr-family/analogreadresolution" TargetMode="External"/><Relationship Id="rId2" Type="http://schemas.openxmlformats.org/officeDocument/2006/relationships/hyperlink" Target="https://www.arduino.cc/reference/en/language/functions/analog-io/analogread/" TargetMode="External"/><Relationship Id="rId1" Type="http://schemas.openxmlformats.org/officeDocument/2006/relationships/slideLayout" Target="../slideLayouts/slideLayout4.xml"/><Relationship Id="rId4" Type="http://schemas.openxmlformats.org/officeDocument/2006/relationships/hyperlink" Target="http://arduino.cc/en/Tutorial/AnalogInputPin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mp"/><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hyperlink" Target="https://www.electroschematics.com/avr-uart-configuration/"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elprocus.com/different-types-of-arduino-boards/" TargetMode="Externa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9.tmp"/><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tmp"/><Relationship Id="rId1" Type="http://schemas.openxmlformats.org/officeDocument/2006/relationships/slideLayout" Target="../slideLayouts/slideLayout4.xml"/><Relationship Id="rId4" Type="http://schemas.openxmlformats.org/officeDocument/2006/relationships/image" Target="../media/image76.tmp"/></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2150744" y="118571"/>
            <a:ext cx="8791575" cy="1419906"/>
          </a:xfrm>
        </p:spPr>
        <p:txBody>
          <a:bodyPr>
            <a:normAutofit/>
          </a:bodyPr>
          <a:lstStyle/>
          <a:p>
            <a:pPr algn="ctr"/>
            <a:r>
              <a:rPr lang="en-US" smtClean="0">
                <a:latin typeface="Rockwell" panose="02060603020205020403" pitchFamily="18" charset="0"/>
              </a:rPr>
              <a:t>LẬP TRÌNH HỆ THỐNG NHÚNG</a:t>
            </a:r>
            <a:br>
              <a:rPr lang="en-US" smtClean="0">
                <a:latin typeface="Rockwell" panose="02060603020205020403" pitchFamily="18" charset="0"/>
              </a:rPr>
            </a:br>
            <a:r>
              <a:rPr lang="en-US" sz="3000" smtClean="0">
                <a:latin typeface="Rockwell" panose="02060603020205020403" pitchFamily="18" charset="0"/>
              </a:rPr>
              <a:t>Programming embeded system</a:t>
            </a:r>
            <a:endParaRPr lang="en-US" dirty="0">
              <a:latin typeface="Rockwell" panose="02060603020205020403" pitchFamily="18" charset="0"/>
            </a:endParaRPr>
          </a:p>
        </p:txBody>
      </p:sp>
      <p:pic>
        <p:nvPicPr>
          <p:cNvPr id="1026" name="Picture 2" descr="Phần mềm vẽ mạch điện - OrCad 9.2 và 10.5 Full - Thiết Kế Mạch Điện Tử"/>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871" y="1711173"/>
            <a:ext cx="256032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duino Mega 2560 R3 – Hshop.vn"/>
          <p:cNvPicPr>
            <a:picLocks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196191" y="3905733"/>
            <a:ext cx="256032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6756511" y="1707289"/>
            <a:ext cx="2560320" cy="2198444"/>
          </a:xfrm>
          <a:prstGeom prst="rect">
            <a:avLst/>
          </a:prstGeom>
        </p:spPr>
      </p:pic>
      <p:pic>
        <p:nvPicPr>
          <p:cNvPr id="1030" name="Picture 6" descr="Arduino &amp; Visual Basic 6 Light Controller -Use Arduino for Projects"/>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6831" y="3905733"/>
            <a:ext cx="2560320" cy="2194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71600" y="6426926"/>
            <a:ext cx="9392194" cy="369332"/>
          </a:xfrm>
          <a:prstGeom prst="rect">
            <a:avLst/>
          </a:prstGeom>
          <a:noFill/>
        </p:spPr>
        <p:txBody>
          <a:bodyPr wrap="square" rtlCol="0">
            <a:spAutoFit/>
          </a:bodyPr>
          <a:lstStyle/>
          <a:p>
            <a:r>
              <a:rPr lang="en-US" smtClean="0"/>
              <a:t>© I: Đoàn Vũ Thịnh, A: Khoa Công nghệ Thông tin, Trường Đại học Nha Trang, E: thinhdv@ntu.edu.vn</a:t>
            </a:r>
            <a:endParaRPr lang="en-US"/>
          </a:p>
        </p:txBody>
      </p:sp>
    </p:spTree>
    <p:extLst>
      <p:ext uri="{BB962C8B-B14F-4D97-AF65-F5344CB8AC3E}">
        <p14:creationId xmlns:p14="http://schemas.microsoft.com/office/powerpoint/2010/main" val="18193592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600" y="6426926"/>
            <a:ext cx="9392194" cy="369332"/>
          </a:xfrm>
          <a:prstGeom prst="rect">
            <a:avLst/>
          </a:prstGeom>
          <a:noFill/>
        </p:spPr>
        <p:txBody>
          <a:bodyPr wrap="square" rtlCol="0">
            <a:spAutoFit/>
          </a:bodyPr>
          <a:lstStyle/>
          <a:p>
            <a:r>
              <a:rPr lang="en-US" smtClean="0"/>
              <a:t>Sơ đồ nguyên lý</a:t>
            </a:r>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179" y="326571"/>
            <a:ext cx="8133035" cy="5901587"/>
          </a:xfrm>
          <a:prstGeom prst="rect">
            <a:avLst/>
          </a:prstGeom>
        </p:spPr>
      </p:pic>
    </p:spTree>
    <p:extLst>
      <p:ext uri="{BB962C8B-B14F-4D97-AF65-F5344CB8AC3E}">
        <p14:creationId xmlns:p14="http://schemas.microsoft.com/office/powerpoint/2010/main" val="258177740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88778" y="3463352"/>
            <a:ext cx="4141221" cy="1384995"/>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Send the START bit (S).</a:t>
            </a:r>
          </a:p>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Send the slave address (ADDR). Usually 7 bits.</a:t>
            </a:r>
            <a:br>
              <a:rPr lang="en-US" sz="1200">
                <a:latin typeface="Tahoma" panose="020B0604030504040204" pitchFamily="34" charset="0"/>
                <a:ea typeface="Tahoma" panose="020B0604030504040204" pitchFamily="34" charset="0"/>
                <a:cs typeface="Tahoma" panose="020B0604030504040204" pitchFamily="34" charset="0"/>
              </a:rPr>
            </a:br>
            <a:r>
              <a:rPr lang="en-US" sz="1200">
                <a:latin typeface="Tahoma" panose="020B0604030504040204" pitchFamily="34" charset="0"/>
                <a:ea typeface="Tahoma" panose="020B0604030504040204" pitchFamily="34" charset="0"/>
                <a:cs typeface="Tahoma" panose="020B0604030504040204" pitchFamily="34" charset="0"/>
              </a:rPr>
              <a:t>Send the Read(R)-1 / Write(W)-0 bit.</a:t>
            </a:r>
          </a:p>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Wait for/Send an acknowledge bit (A).</a:t>
            </a:r>
          </a:p>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Send/Receive the data byte (8 bits) (DATA).</a:t>
            </a:r>
          </a:p>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Expect/Send acknowledge bit (A).</a:t>
            </a:r>
          </a:p>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Send the STOP bit (P).</a:t>
            </a:r>
          </a:p>
        </p:txBody>
      </p:sp>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Nguyên lý hoạt động</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Quy trình gửi dữ liệu: </a:t>
            </a:r>
          </a:p>
          <a:p>
            <a:pPr algn="just"/>
            <a:r>
              <a:rPr lang="en-US" sz="2400" smtClean="0">
                <a:latin typeface="Tahoma" panose="020B0604030504040204" pitchFamily="34" charset="0"/>
                <a:ea typeface="Tahoma" panose="020B0604030504040204" pitchFamily="34" charset="0"/>
                <a:cs typeface="Tahoma" panose="020B0604030504040204" pitchFamily="34" charset="0"/>
              </a:rPr>
              <a:t>Slave truyền dữ liệu đến Master</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I2C Communication 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778" y="872982"/>
            <a:ext cx="4048125"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p:cNvSpPr/>
          <p:nvPr/>
        </p:nvSpPr>
        <p:spPr>
          <a:xfrm flipV="1">
            <a:off x="8608423" y="2203785"/>
            <a:ext cx="274320" cy="378823"/>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Down Arrow 9"/>
          <p:cNvSpPr/>
          <p:nvPr/>
        </p:nvSpPr>
        <p:spPr>
          <a:xfrm flipV="1">
            <a:off x="9568542" y="2203785"/>
            <a:ext cx="274320" cy="378823"/>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Down Arrow 10"/>
          <p:cNvSpPr/>
          <p:nvPr/>
        </p:nvSpPr>
        <p:spPr>
          <a:xfrm flipV="1">
            <a:off x="10541726" y="2203785"/>
            <a:ext cx="274320" cy="3788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Down Arrow 11"/>
          <p:cNvSpPr/>
          <p:nvPr/>
        </p:nvSpPr>
        <p:spPr>
          <a:xfrm rot="5400000" flipH="1">
            <a:off x="9307256" y="747246"/>
            <a:ext cx="378881" cy="2534193"/>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7" name="Rectangle 6"/>
          <p:cNvSpPr/>
          <p:nvPr/>
        </p:nvSpPr>
        <p:spPr>
          <a:xfrm>
            <a:off x="870563" y="1942531"/>
            <a:ext cx="6365962" cy="3785652"/>
          </a:xfrm>
          <a:prstGeom prst="rect">
            <a:avLst/>
          </a:prstGeom>
        </p:spPr>
        <p:txBody>
          <a:bodyPr wrap="square">
            <a:spAutoFit/>
          </a:bodyPr>
          <a:lstStyle/>
          <a:p>
            <a:pPr marL="342900" indent="-342900" algn="just">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Tương tự như quy trình gửi data, master sẽ gửi tín hiệu đến </a:t>
            </a:r>
            <a:r>
              <a:rPr lang="en-US" sz="2400">
                <a:latin typeface="Tahoma" panose="020B0604030504040204" pitchFamily="34" charset="0"/>
                <a:ea typeface="Tahoma" panose="020B0604030504040204" pitchFamily="34" charset="0"/>
                <a:cs typeface="Tahoma" panose="020B0604030504040204" pitchFamily="34" charset="0"/>
              </a:rPr>
              <a:t>slave </a:t>
            </a:r>
            <a:r>
              <a:rPr lang="en-US" sz="2400" smtClean="0">
                <a:latin typeface="Tahoma" panose="020B0604030504040204" pitchFamily="34" charset="0"/>
                <a:ea typeface="Tahoma" panose="020B0604030504040204" pitchFamily="34" charset="0"/>
                <a:cs typeface="Tahoma" panose="020B0604030504040204" pitchFamily="34" charset="0"/>
              </a:rPr>
              <a:t>với bit R thay cho bit W. </a:t>
            </a:r>
          </a:p>
          <a:p>
            <a:pPr marL="342900" indent="-342900" algn="just">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Sau khi hoàn tất việc truyền nhận dữ liệu từ slave đến master, master sẽ gửi tín hiệu ACK </a:t>
            </a:r>
            <a:r>
              <a:rPr lang="en-US" sz="2400">
                <a:latin typeface="Tahoma" panose="020B0604030504040204" pitchFamily="34" charset="0"/>
                <a:ea typeface="Tahoma" panose="020B0604030504040204" pitchFamily="34" charset="0"/>
                <a:cs typeface="Tahoma" panose="020B0604030504040204" pitchFamily="34" charset="0"/>
              </a:rPr>
              <a:t>(A). </a:t>
            </a:r>
            <a:r>
              <a:rPr lang="en-US" sz="2400" smtClean="0">
                <a:latin typeface="Tahoma" panose="020B0604030504040204" pitchFamily="34" charset="0"/>
                <a:ea typeface="Tahoma" panose="020B0604030504040204" pitchFamily="34" charset="0"/>
                <a:cs typeface="Tahoma" panose="020B0604030504040204" pitchFamily="34" charset="0"/>
              </a:rPr>
              <a:t>Trong trường hợp Master không muốn nhận data, có thể gửi tín hiệu NACK đến slave.</a:t>
            </a:r>
          </a:p>
          <a:p>
            <a:pPr marL="342900" indent="-342900" algn="just">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Kết thúc việc nhận </a:t>
            </a:r>
            <a:r>
              <a:rPr lang="en-US" sz="2400">
                <a:latin typeface="Tahoma" panose="020B0604030504040204" pitchFamily="34" charset="0"/>
                <a:ea typeface="Tahoma" panose="020B0604030504040204" pitchFamily="34" charset="0"/>
                <a:cs typeface="Tahoma" panose="020B0604030504040204" pitchFamily="34" charset="0"/>
              </a:rPr>
              <a:t>master </a:t>
            </a:r>
            <a:r>
              <a:rPr lang="en-US" sz="2400" smtClean="0">
                <a:latin typeface="Tahoma" panose="020B0604030504040204" pitchFamily="34" charset="0"/>
                <a:ea typeface="Tahoma" panose="020B0604030504040204" pitchFamily="34" charset="0"/>
                <a:cs typeface="Tahoma" panose="020B0604030504040204" pitchFamily="34" charset="0"/>
              </a:rPr>
              <a:t>gửi tín hiệu </a:t>
            </a:r>
            <a:r>
              <a:rPr lang="en-US" sz="2400">
                <a:latin typeface="Tahoma" panose="020B0604030504040204" pitchFamily="34" charset="0"/>
                <a:ea typeface="Tahoma" panose="020B0604030504040204" pitchFamily="34" charset="0"/>
                <a:cs typeface="Tahoma" panose="020B0604030504040204" pitchFamily="34" charset="0"/>
              </a:rPr>
              <a:t>STOP </a:t>
            </a:r>
            <a:r>
              <a:rPr lang="en-US" sz="2400" smtClean="0">
                <a:latin typeface="Tahoma" panose="020B0604030504040204" pitchFamily="34" charset="0"/>
                <a:ea typeface="Tahoma" panose="020B0604030504040204" pitchFamily="34" charset="0"/>
                <a:cs typeface="Tahoma" panose="020B0604030504040204" pitchFamily="34" charset="0"/>
              </a:rPr>
              <a:t>hoặc </a:t>
            </a:r>
            <a:r>
              <a:rPr lang="en-US" sz="2400">
                <a:latin typeface="Tahoma" panose="020B0604030504040204" pitchFamily="34" charset="0"/>
                <a:ea typeface="Tahoma" panose="020B0604030504040204" pitchFamily="34" charset="0"/>
                <a:cs typeface="Tahoma" panose="020B0604030504040204" pitchFamily="34" charset="0"/>
              </a:rPr>
              <a:t>START </a:t>
            </a:r>
            <a:r>
              <a:rPr lang="en-US" sz="2400" smtClean="0">
                <a:latin typeface="Tahoma" panose="020B0604030504040204" pitchFamily="34" charset="0"/>
                <a:ea typeface="Tahoma" panose="020B0604030504040204" pitchFamily="34" charset="0"/>
                <a:cs typeface="Tahoma" panose="020B0604030504040204" pitchFamily="34" charset="0"/>
              </a:rPr>
              <a:t>để bắt đầu lại quy trình.</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902651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a:t>
            </a:r>
            <a:endParaRPr lang="en-US"/>
          </a:p>
        </p:txBody>
      </p:sp>
      <p:sp>
        <p:nvSpPr>
          <p:cNvPr id="9" name="Rectangle 8"/>
          <p:cNvSpPr/>
          <p:nvPr/>
        </p:nvSpPr>
        <p:spPr>
          <a:xfrm>
            <a:off x="1184952" y="1008029"/>
            <a:ext cx="10258111"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I2C Arduino</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Arduino i2c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346" y="117565"/>
            <a:ext cx="4200525" cy="4648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6" y="1786451"/>
            <a:ext cx="7173326" cy="2953162"/>
          </a:xfrm>
          <a:prstGeom prst="rect">
            <a:avLst/>
          </a:prstGeom>
        </p:spPr>
      </p:pic>
    </p:spTree>
    <p:extLst>
      <p:ext uri="{BB962C8B-B14F-4D97-AF65-F5344CB8AC3E}">
        <p14:creationId xmlns:p14="http://schemas.microsoft.com/office/powerpoint/2010/main" val="416670145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70563" y="1942531"/>
            <a:ext cx="10820694" cy="3785652"/>
          </a:xfrm>
          <a:prstGeom prst="rect">
            <a:avLst/>
          </a:prstGeom>
        </p:spPr>
        <p:txBody>
          <a:bodyPr wrap="square">
            <a:spAutoFit/>
          </a:bodyPr>
          <a:lstStyle/>
          <a:p>
            <a:pPr marL="342900" indent="-342900" algn="just">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begin()</a:t>
            </a:r>
            <a:r>
              <a:rPr lang="en-US" sz="2400">
                <a:latin typeface="Tahoma" panose="020B0604030504040204" pitchFamily="34" charset="0"/>
                <a:ea typeface="Tahoma" panose="020B0604030504040204" pitchFamily="34" charset="0"/>
                <a:cs typeface="Tahoma" panose="020B0604030504040204" pitchFamily="34" charset="0"/>
              </a:rPr>
              <a:t> – </a:t>
            </a:r>
            <a:r>
              <a:rPr lang="en-US" sz="2400" smtClean="0">
                <a:latin typeface="Tahoma" panose="020B0604030504040204" pitchFamily="34" charset="0"/>
                <a:ea typeface="Tahoma" panose="020B0604030504040204" pitchFamily="34" charset="0"/>
                <a:cs typeface="Tahoma" panose="020B0604030504040204" pitchFamily="34" charset="0"/>
              </a:rPr>
              <a:t>Khởi tạo và thiết lập Arduino là </a:t>
            </a:r>
            <a:r>
              <a:rPr lang="en-US" sz="2400">
                <a:latin typeface="Tahoma" panose="020B0604030504040204" pitchFamily="34" charset="0"/>
                <a:ea typeface="Tahoma" panose="020B0604030504040204" pitchFamily="34" charset="0"/>
                <a:cs typeface="Tahoma" panose="020B0604030504040204" pitchFamily="34" charset="0"/>
              </a:rPr>
              <a:t>master </a:t>
            </a:r>
            <a:r>
              <a:rPr lang="en-US" sz="2400" smtClean="0">
                <a:latin typeface="Tahoma" panose="020B0604030504040204" pitchFamily="34" charset="0"/>
                <a:ea typeface="Tahoma" panose="020B0604030504040204" pitchFamily="34" charset="0"/>
                <a:cs typeface="Tahoma" panose="020B0604030504040204" pitchFamily="34" charset="0"/>
              </a:rPr>
              <a:t>hoặc </a:t>
            </a:r>
            <a:r>
              <a:rPr lang="en-US" sz="2400">
                <a:latin typeface="Tahoma" panose="020B0604030504040204" pitchFamily="34" charset="0"/>
                <a:ea typeface="Tahoma" panose="020B0604030504040204" pitchFamily="34" charset="0"/>
                <a:cs typeface="Tahoma" panose="020B0604030504040204" pitchFamily="34" charset="0"/>
              </a:rPr>
              <a:t>slave.</a:t>
            </a:r>
          </a:p>
          <a:p>
            <a:pPr marL="342900" indent="-342900" algn="just">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requestFrom() </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master</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to </a:t>
            </a:r>
            <a:r>
              <a:rPr lang="en-US" sz="2400" smtClean="0">
                <a:latin typeface="Tahoma" panose="020B0604030504040204" pitchFamily="34" charset="0"/>
                <a:ea typeface="Tahoma" panose="020B0604030504040204" pitchFamily="34" charset="0"/>
                <a:cs typeface="Tahoma" panose="020B0604030504040204" pitchFamily="34" charset="0"/>
              </a:rPr>
              <a:t>nhận (request) </a:t>
            </a:r>
            <a:r>
              <a:rPr lang="en-US" sz="2400">
                <a:latin typeface="Tahoma" panose="020B0604030504040204" pitchFamily="34" charset="0"/>
                <a:ea typeface="Tahoma" panose="020B0604030504040204" pitchFamily="34" charset="0"/>
                <a:cs typeface="Tahoma" panose="020B0604030504040204" pitchFamily="34" charset="0"/>
              </a:rPr>
              <a:t>data </a:t>
            </a:r>
            <a:r>
              <a:rPr lang="en-US" sz="2400" smtClean="0">
                <a:latin typeface="Tahoma" panose="020B0604030504040204" pitchFamily="34" charset="0"/>
                <a:ea typeface="Tahoma" panose="020B0604030504040204" pitchFamily="34" charset="0"/>
                <a:cs typeface="Tahoma" panose="020B0604030504040204" pitchFamily="34" charset="0"/>
              </a:rPr>
              <a:t>từ </a:t>
            </a:r>
            <a:r>
              <a:rPr lang="en-US" sz="2400">
                <a:latin typeface="Tahoma" panose="020B0604030504040204" pitchFamily="34" charset="0"/>
                <a:ea typeface="Tahoma" panose="020B0604030504040204" pitchFamily="34" charset="0"/>
                <a:cs typeface="Tahoma" panose="020B0604030504040204" pitchFamily="34" charset="0"/>
              </a:rPr>
              <a:t>slave.</a:t>
            </a:r>
          </a:p>
          <a:p>
            <a:pPr marL="342900" indent="-342900" algn="just">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beginTransmission() </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master</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to </a:t>
            </a:r>
            <a:r>
              <a:rPr lang="en-US" sz="2400" smtClean="0">
                <a:latin typeface="Tahoma" panose="020B0604030504040204" pitchFamily="34" charset="0"/>
                <a:ea typeface="Tahoma" panose="020B0604030504040204" pitchFamily="34" charset="0"/>
                <a:cs typeface="Tahoma" panose="020B0604030504040204" pitchFamily="34" charset="0"/>
              </a:rPr>
              <a:t>gửi (send) data đến slave</a:t>
            </a:r>
            <a:r>
              <a:rPr lang="en-US" sz="2400">
                <a:latin typeface="Tahoma" panose="020B0604030504040204" pitchFamily="34" charset="0"/>
                <a:ea typeface="Tahoma" panose="020B0604030504040204" pitchFamily="34" charset="0"/>
                <a:cs typeface="Tahoma" panose="020B0604030504040204" pitchFamily="34" charset="0"/>
              </a:rPr>
              <a:t>.</a:t>
            </a:r>
          </a:p>
          <a:p>
            <a:pPr marL="342900" indent="-342900" algn="just">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endTransmission() </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master</a:t>
            </a:r>
            <a:r>
              <a:rPr lang="en-US" sz="2400" smtClean="0">
                <a:latin typeface="Tahoma" panose="020B0604030504040204" pitchFamily="34" charset="0"/>
                <a:ea typeface="Tahoma" panose="020B0604030504040204" pitchFamily="34" charset="0"/>
                <a:cs typeface="Tahoma" panose="020B0604030504040204" pitchFamily="34" charset="0"/>
              </a:rPr>
              <a:t> kết thúc 1 chu trình beginTransmission.</a:t>
            </a:r>
            <a:endParaRPr lang="en-US" sz="240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write() </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smtClean="0">
                <a:solidFill>
                  <a:srgbClr val="002060"/>
                </a:solidFill>
                <a:latin typeface="Tahoma" panose="020B0604030504040204" pitchFamily="34" charset="0"/>
                <a:ea typeface="Tahoma" panose="020B0604030504040204" pitchFamily="34" charset="0"/>
                <a:cs typeface="Tahoma" panose="020B0604030504040204" pitchFamily="34" charset="0"/>
              </a:rPr>
              <a:t>master và </a:t>
            </a:r>
            <a:r>
              <a:rPr lang="en-US" sz="2400">
                <a:solidFill>
                  <a:srgbClr val="002060"/>
                </a:solidFill>
                <a:latin typeface="Tahoma" panose="020B0604030504040204" pitchFamily="34" charset="0"/>
                <a:ea typeface="Tahoma" panose="020B0604030504040204" pitchFamily="34" charset="0"/>
                <a:cs typeface="Tahoma" panose="020B0604030504040204" pitchFamily="34" charset="0"/>
              </a:rPr>
              <a:t>slave </a:t>
            </a:r>
            <a:r>
              <a:rPr lang="en-US" sz="2400" smtClean="0">
                <a:latin typeface="Tahoma" panose="020B0604030504040204" pitchFamily="34" charset="0"/>
                <a:ea typeface="Tahoma" panose="020B0604030504040204" pitchFamily="34" charset="0"/>
                <a:cs typeface="Tahoma" panose="020B0604030504040204" pitchFamily="34" charset="0"/>
              </a:rPr>
              <a:t>gửi data lên I2C </a:t>
            </a:r>
            <a:r>
              <a:rPr lang="en-US" sz="2400">
                <a:latin typeface="Tahoma" panose="020B0604030504040204" pitchFamily="34" charset="0"/>
                <a:ea typeface="Tahoma" panose="020B0604030504040204" pitchFamily="34" charset="0"/>
                <a:cs typeface="Tahoma" panose="020B0604030504040204" pitchFamily="34" charset="0"/>
              </a:rPr>
              <a:t>bus.</a:t>
            </a:r>
          </a:p>
          <a:p>
            <a:pPr marL="342900" indent="-342900" algn="just">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available() </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smtClean="0">
                <a:solidFill>
                  <a:srgbClr val="002060"/>
                </a:solidFill>
                <a:latin typeface="Tahoma" panose="020B0604030504040204" pitchFamily="34" charset="0"/>
                <a:ea typeface="Tahoma" panose="020B0604030504040204" pitchFamily="34" charset="0"/>
                <a:cs typeface="Tahoma" panose="020B0604030504040204" pitchFamily="34" charset="0"/>
              </a:rPr>
              <a:t>master và slave </a:t>
            </a:r>
            <a:r>
              <a:rPr lang="en-US" sz="2400" smtClean="0">
                <a:latin typeface="Tahoma" panose="020B0604030504040204" pitchFamily="34" charset="0"/>
                <a:ea typeface="Tahoma" panose="020B0604030504040204" pitchFamily="34" charset="0"/>
                <a:cs typeface="Tahoma" panose="020B0604030504040204" pitchFamily="34" charset="0"/>
              </a:rPr>
              <a:t>chờ nhận đủ số bytes data.</a:t>
            </a:r>
            <a:endParaRPr lang="en-US" sz="240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read() </a:t>
            </a: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002060"/>
                </a:solidFill>
                <a:latin typeface="Tahoma" panose="020B0604030504040204" pitchFamily="34" charset="0"/>
                <a:ea typeface="Tahoma" panose="020B0604030504040204" pitchFamily="34" charset="0"/>
                <a:cs typeface="Tahoma" panose="020B0604030504040204" pitchFamily="34" charset="0"/>
              </a:rPr>
              <a:t>master và slave </a:t>
            </a:r>
            <a:r>
              <a:rPr lang="en-US" sz="2400" smtClean="0">
                <a:latin typeface="Tahoma" panose="020B0604030504040204" pitchFamily="34" charset="0"/>
                <a:ea typeface="Tahoma" panose="020B0604030504040204" pitchFamily="34" charset="0"/>
                <a:cs typeface="Tahoma" panose="020B0604030504040204" pitchFamily="34" charset="0"/>
              </a:rPr>
              <a:t> reads 1 </a:t>
            </a:r>
            <a:r>
              <a:rPr lang="en-US" sz="2400">
                <a:latin typeface="Tahoma" panose="020B0604030504040204" pitchFamily="34" charset="0"/>
                <a:ea typeface="Tahoma" panose="020B0604030504040204" pitchFamily="34" charset="0"/>
                <a:cs typeface="Tahoma" panose="020B0604030504040204" pitchFamily="34" charset="0"/>
              </a:rPr>
              <a:t>byte </a:t>
            </a:r>
            <a:r>
              <a:rPr lang="en-US" sz="2400" smtClean="0">
                <a:latin typeface="Tahoma" panose="020B0604030504040204" pitchFamily="34" charset="0"/>
                <a:ea typeface="Tahoma" panose="020B0604030504040204" pitchFamily="34" charset="0"/>
                <a:cs typeface="Tahoma" panose="020B0604030504040204" pitchFamily="34" charset="0"/>
              </a:rPr>
              <a:t>data từ I2C </a:t>
            </a:r>
            <a:r>
              <a:rPr lang="en-US" sz="2400">
                <a:latin typeface="Tahoma" panose="020B0604030504040204" pitchFamily="34" charset="0"/>
                <a:ea typeface="Tahoma" panose="020B0604030504040204" pitchFamily="34" charset="0"/>
                <a:cs typeface="Tahoma" panose="020B0604030504040204" pitchFamily="34" charset="0"/>
              </a:rPr>
              <a:t>bus.</a:t>
            </a:r>
          </a:p>
          <a:p>
            <a:pPr marL="342900" indent="-342900" algn="just">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SetClock() </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master</a:t>
            </a:r>
            <a:r>
              <a:rPr lang="en-US" sz="2400" smtClean="0">
                <a:latin typeface="Tahoma" panose="020B0604030504040204" pitchFamily="34" charset="0"/>
                <a:ea typeface="Tahoma" panose="020B0604030504040204" pitchFamily="34" charset="0"/>
                <a:cs typeface="Tahoma" panose="020B0604030504040204" pitchFamily="34" charset="0"/>
              </a:rPr>
              <a:t> set tần số giao tiếp (clock frequency).</a:t>
            </a:r>
            <a:endParaRPr lang="en-US" sz="240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onReceive() </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smtClean="0">
                <a:solidFill>
                  <a:srgbClr val="C00000"/>
                </a:solidFill>
                <a:latin typeface="Tahoma" panose="020B0604030504040204" pitchFamily="34" charset="0"/>
                <a:ea typeface="Tahoma" panose="020B0604030504040204" pitchFamily="34" charset="0"/>
                <a:cs typeface="Tahoma" panose="020B0604030504040204" pitchFamily="34" charset="0"/>
              </a:rPr>
              <a:t>slave</a:t>
            </a:r>
            <a:r>
              <a:rPr lang="en-US" sz="2400" smtClean="0">
                <a:latin typeface="Tahoma" panose="020B0604030504040204" pitchFamily="34" charset="0"/>
                <a:ea typeface="Tahoma" panose="020B0604030504040204" pitchFamily="34" charset="0"/>
                <a:cs typeface="Tahoma" panose="020B0604030504040204" pitchFamily="34" charset="0"/>
              </a:rPr>
              <a:t> nhận data từ master</a:t>
            </a:r>
            <a:r>
              <a:rPr lang="en-US" sz="2400">
                <a:latin typeface="Tahoma" panose="020B0604030504040204" pitchFamily="34" charset="0"/>
                <a:ea typeface="Tahoma" panose="020B0604030504040204" pitchFamily="34" charset="0"/>
                <a:cs typeface="Tahoma" panose="020B0604030504040204" pitchFamily="34" charset="0"/>
              </a:rPr>
              <a:t>.</a:t>
            </a:r>
          </a:p>
          <a:p>
            <a:pPr marL="342900" indent="-342900" algn="just">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onRequest() </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smtClean="0">
                <a:solidFill>
                  <a:srgbClr val="C00000"/>
                </a:solidFill>
                <a:latin typeface="Tahoma" panose="020B0604030504040204" pitchFamily="34" charset="0"/>
                <a:ea typeface="Tahoma" panose="020B0604030504040204" pitchFamily="34" charset="0"/>
                <a:cs typeface="Tahoma" panose="020B0604030504040204" pitchFamily="34" charset="0"/>
              </a:rPr>
              <a:t>slave</a:t>
            </a:r>
            <a:r>
              <a:rPr lang="en-US" sz="2400" smtClean="0">
                <a:latin typeface="Tahoma" panose="020B0604030504040204" pitchFamily="34" charset="0"/>
                <a:ea typeface="Tahoma" panose="020B0604030504040204" pitchFamily="34" charset="0"/>
                <a:cs typeface="Tahoma" panose="020B0604030504040204" pitchFamily="34" charset="0"/>
              </a:rPr>
              <a:t> yêu cầu master gửi data</a:t>
            </a:r>
            <a:r>
              <a:rPr lang="en-US" sz="240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822830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70563" y="1942531"/>
            <a:ext cx="10820694" cy="461665"/>
          </a:xfrm>
          <a:prstGeom prst="rect">
            <a:avLst/>
          </a:prstGeom>
        </p:spPr>
        <p:txBody>
          <a:bodyPr wrap="square">
            <a:spAutoFit/>
          </a:bodyPr>
          <a:lstStyle/>
          <a:p>
            <a:pPr marL="342900" indent="-342900" algn="just">
              <a:buFont typeface="Wingdings" panose="05000000000000000000" pitchFamily="2" charset="2"/>
              <a:buChar char="q"/>
            </a:pPr>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1. Wire.begin(address):</a:t>
            </a:r>
          </a:p>
        </p:txBody>
      </p:sp>
      <p:sp>
        <p:nvSpPr>
          <p:cNvPr id="6" name="Rectangle 5"/>
          <p:cNvSpPr/>
          <p:nvPr/>
        </p:nvSpPr>
        <p:spPr>
          <a:xfrm>
            <a:off x="903660" y="2617448"/>
            <a:ext cx="10820694" cy="1938992"/>
          </a:xfrm>
          <a:prstGeom prst="rect">
            <a:avLst/>
          </a:prstGeom>
        </p:spPr>
        <p:txBody>
          <a:bodyPr wrap="square">
            <a:spAutoFit/>
          </a:bodyPr>
          <a:lstStyle/>
          <a:p>
            <a:pPr marL="342900" indent="-342900" algn="just">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Thư viện này dùng để thiết lập kết nối I2C giữa các thiết bị. Đồng thời cũng thiết lập luôn Arduino sẽ hoạt động ở chế độ </a:t>
            </a:r>
            <a:r>
              <a:rPr lang="en-US" sz="2400">
                <a:latin typeface="Tahoma" panose="020B0604030504040204" pitchFamily="34" charset="0"/>
                <a:ea typeface="Tahoma" panose="020B0604030504040204" pitchFamily="34" charset="0"/>
                <a:cs typeface="Tahoma" panose="020B0604030504040204" pitchFamily="34" charset="0"/>
              </a:rPr>
              <a:t>master </a:t>
            </a:r>
            <a:r>
              <a:rPr lang="en-US" sz="2400" smtClean="0">
                <a:latin typeface="Tahoma" panose="020B0604030504040204" pitchFamily="34" charset="0"/>
                <a:ea typeface="Tahoma" panose="020B0604030504040204" pitchFamily="34" charset="0"/>
                <a:cs typeface="Tahoma" panose="020B0604030504040204" pitchFamily="34" charset="0"/>
              </a:rPr>
              <a:t>hay </a:t>
            </a:r>
            <a:r>
              <a:rPr lang="en-US" sz="2400">
                <a:latin typeface="Tahoma" panose="020B0604030504040204" pitchFamily="34" charset="0"/>
                <a:ea typeface="Tahoma" panose="020B0604030504040204" pitchFamily="34" charset="0"/>
                <a:cs typeface="Tahoma" panose="020B0604030504040204" pitchFamily="34" charset="0"/>
              </a:rPr>
              <a:t>slave.</a:t>
            </a:r>
          </a:p>
          <a:p>
            <a:pPr marL="342900" indent="-342900" algn="just">
              <a:buFont typeface="Wingdings" panose="05000000000000000000" pitchFamily="2" charset="2"/>
              <a:buChar char="q"/>
            </a:pPr>
            <a:endParaRPr lang="en-US" sz="240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400">
                <a:latin typeface="Tahoma" panose="020B0604030504040204" pitchFamily="34" charset="0"/>
                <a:ea typeface="Tahoma" panose="020B0604030504040204" pitchFamily="34" charset="0"/>
                <a:cs typeface="Tahoma" panose="020B0604030504040204" pitchFamily="34" charset="0"/>
              </a:rPr>
              <a:t>Address: </a:t>
            </a:r>
            <a:r>
              <a:rPr lang="en-US" sz="2400" smtClean="0">
                <a:latin typeface="Tahoma" panose="020B0604030504040204" pitchFamily="34" charset="0"/>
                <a:ea typeface="Tahoma" panose="020B0604030504040204" pitchFamily="34" charset="0"/>
                <a:cs typeface="Tahoma" panose="020B0604030504040204" pitchFamily="34" charset="0"/>
              </a:rPr>
              <a:t>7-bit </a:t>
            </a:r>
            <a:r>
              <a:rPr lang="en-US" sz="2400">
                <a:solidFill>
                  <a:srgbClr val="C00000"/>
                </a:solidFill>
                <a:latin typeface="Tahoma" panose="020B0604030504040204" pitchFamily="34" charset="0"/>
                <a:ea typeface="Tahoma" panose="020B0604030504040204" pitchFamily="34" charset="0"/>
                <a:cs typeface="Tahoma" panose="020B0604030504040204" pitchFamily="34" charset="0"/>
              </a:rPr>
              <a:t>slave</a:t>
            </a:r>
            <a:r>
              <a:rPr lang="en-US" sz="2400">
                <a:latin typeface="Tahoma" panose="020B0604030504040204" pitchFamily="34" charset="0"/>
                <a:ea typeface="Tahoma" panose="020B0604030504040204" pitchFamily="34" charset="0"/>
                <a:cs typeface="Tahoma" panose="020B0604030504040204" pitchFamily="34" charset="0"/>
              </a:rPr>
              <a:t> address </a:t>
            </a:r>
            <a:r>
              <a:rPr lang="en-US" sz="2400" smtClean="0">
                <a:latin typeface="Tahoma" panose="020B0604030504040204" pitchFamily="34" charset="0"/>
                <a:ea typeface="Tahoma" panose="020B0604030504040204" pitchFamily="34" charset="0"/>
                <a:cs typeface="Tahoma" panose="020B0604030504040204" pitchFamily="34" charset="0"/>
              </a:rPr>
              <a:t>được mặc định. Nếu muốn thiết lập là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master</a:t>
            </a:r>
            <a:r>
              <a:rPr lang="en-US" sz="2400" smtClean="0">
                <a:latin typeface="Tahoma" panose="020B0604030504040204" pitchFamily="34" charset="0"/>
                <a:ea typeface="Tahoma" panose="020B0604030504040204" pitchFamily="34" charset="0"/>
                <a:cs typeface="Tahoma" panose="020B0604030504040204" pitchFamily="34" charset="0"/>
              </a:rPr>
              <a:t> chỉ cần viết hàm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Wire.begin</a:t>
            </a:r>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8260776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70563" y="1942531"/>
            <a:ext cx="10820694" cy="461665"/>
          </a:xfrm>
          <a:prstGeom prst="rect">
            <a:avLst/>
          </a:prstGeom>
        </p:spPr>
        <p:txBody>
          <a:bodyPr wrap="square">
            <a:spAutoFit/>
          </a:bodyPr>
          <a:lstStyle/>
          <a:p>
            <a:pPr marL="342900" indent="-342900" algn="just">
              <a:buFont typeface="Wingdings" panose="05000000000000000000" pitchFamily="2" charset="2"/>
              <a:buChar char="q"/>
            </a:pPr>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2. Wire.read():</a:t>
            </a:r>
          </a:p>
        </p:txBody>
      </p:sp>
      <p:sp>
        <p:nvSpPr>
          <p:cNvPr id="6" name="Rectangle 5"/>
          <p:cNvSpPr/>
          <p:nvPr/>
        </p:nvSpPr>
        <p:spPr>
          <a:xfrm>
            <a:off x="903660" y="2617448"/>
            <a:ext cx="10820694" cy="1200329"/>
          </a:xfrm>
          <a:prstGeom prst="rect">
            <a:avLst/>
          </a:prstGeom>
        </p:spPr>
        <p:txBody>
          <a:bodyPr wrap="square">
            <a:spAutoFit/>
          </a:bodyPr>
          <a:lstStyle/>
          <a:p>
            <a:pPr marL="342900" indent="-342900" algn="just">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Hàm này dùng để đọc (read) 1 </a:t>
            </a:r>
            <a:r>
              <a:rPr lang="en-US" sz="2400">
                <a:latin typeface="Tahoma" panose="020B0604030504040204" pitchFamily="34" charset="0"/>
                <a:ea typeface="Tahoma" panose="020B0604030504040204" pitchFamily="34" charset="0"/>
                <a:cs typeface="Tahoma" panose="020B0604030504040204" pitchFamily="34" charset="0"/>
              </a:rPr>
              <a:t>byte </a:t>
            </a:r>
            <a:r>
              <a:rPr lang="en-US" sz="2400" smtClean="0">
                <a:latin typeface="Tahoma" panose="020B0604030504040204" pitchFamily="34" charset="0"/>
                <a:ea typeface="Tahoma" panose="020B0604030504040204" pitchFamily="34" charset="0"/>
                <a:cs typeface="Tahoma" panose="020B0604030504040204" pitchFamily="34" charset="0"/>
              </a:rPr>
              <a:t>từ master hoặc slave. Cụ thể:</a:t>
            </a:r>
          </a:p>
          <a:p>
            <a:pPr marL="342900" indent="-342900" algn="just">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Dùng cho master truyền data đến slave: master</a:t>
            </a:r>
          </a:p>
          <a:p>
            <a:pPr marL="342900" indent="-342900" algn="just">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Hoặc sau khi gọi hàm slave </a:t>
            </a:r>
            <a:r>
              <a:rPr lang="en-US" sz="2400">
                <a:latin typeface="Tahoma" panose="020B0604030504040204" pitchFamily="34" charset="0"/>
                <a:ea typeface="Tahoma" panose="020B0604030504040204" pitchFamily="34" charset="0"/>
                <a:cs typeface="Tahoma" panose="020B0604030504040204" pitchFamily="34" charset="0"/>
              </a:rPr>
              <a:t>requestFrom</a:t>
            </a:r>
            <a:r>
              <a:rPr lang="en-US" sz="2400" smtClean="0">
                <a:latin typeface="Tahoma" panose="020B0604030504040204" pitchFamily="34" charset="0"/>
                <a:ea typeface="Tahoma" panose="020B0604030504040204" pitchFamily="34" charset="0"/>
                <a:cs typeface="Tahoma" panose="020B0604030504040204" pitchFamily="34" charset="0"/>
              </a:rPr>
              <a:t>(): slave</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4066203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1184952" y="1945652"/>
            <a:ext cx="10820694" cy="461665"/>
          </a:xfrm>
          <a:prstGeom prst="rect">
            <a:avLst/>
          </a:prstGeom>
        </p:spPr>
        <p:txBody>
          <a:bodyPr wrap="square">
            <a:spAutoFit/>
          </a:bodyPr>
          <a:lstStyle/>
          <a:p>
            <a:pPr marL="342900" indent="-342900" algn="just">
              <a:buFont typeface="Wingdings" panose="05000000000000000000" pitchFamily="2" charset="2"/>
              <a:buChar char="q"/>
            </a:pPr>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3. Wire.write():</a:t>
            </a:r>
          </a:p>
        </p:txBody>
      </p:sp>
      <p:sp>
        <p:nvSpPr>
          <p:cNvPr id="10" name="Rectangle 9"/>
          <p:cNvSpPr/>
          <p:nvPr/>
        </p:nvSpPr>
        <p:spPr>
          <a:xfrm>
            <a:off x="1184952" y="2524295"/>
            <a:ext cx="10258111" cy="3416320"/>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Hàm dùng để gửi dữ liệu từ Slave - Master - Slave.</a:t>
            </a:r>
          </a:p>
          <a:p>
            <a:pPr marL="800100" lvl="1" indent="-342900" algn="just">
              <a:lnSpc>
                <a:spcPct val="150000"/>
              </a:lnSpc>
              <a:buFont typeface="Wingdings" panose="05000000000000000000" pitchFamily="2" charset="2"/>
              <a:buChar char="Ø"/>
            </a:pPr>
            <a:r>
              <a:rPr lang="en-US" sz="2400" smtClean="0">
                <a:latin typeface="Tahoma" panose="020B0604030504040204" pitchFamily="34" charset="0"/>
                <a:ea typeface="Tahoma" panose="020B0604030504040204" pitchFamily="34" charset="0"/>
                <a:cs typeface="Tahoma" panose="020B0604030504040204" pitchFamily="34" charset="0"/>
              </a:rPr>
              <a:t>Slave </a:t>
            </a:r>
            <a:r>
              <a:rPr lang="en-US" sz="2400">
                <a:latin typeface="Tahoma" panose="020B0604030504040204" pitchFamily="34" charset="0"/>
                <a:ea typeface="Tahoma" panose="020B0604030504040204" pitchFamily="34" charset="0"/>
                <a:cs typeface="Tahoma" panose="020B0604030504040204" pitchFamily="34" charset="0"/>
              </a:rPr>
              <a:t>to Master: Slave </a:t>
            </a:r>
            <a:r>
              <a:rPr lang="en-US" sz="2400" smtClean="0">
                <a:latin typeface="Tahoma" panose="020B0604030504040204" pitchFamily="34" charset="0"/>
                <a:ea typeface="Tahoma" panose="020B0604030504040204" pitchFamily="34" charset="0"/>
                <a:cs typeface="Tahoma" panose="020B0604030504040204" pitchFamily="34" charset="0"/>
              </a:rPr>
              <a:t>gửi </a:t>
            </a:r>
            <a:r>
              <a:rPr lang="en-US" sz="2400">
                <a:latin typeface="Tahoma" panose="020B0604030504040204" pitchFamily="34" charset="0"/>
                <a:ea typeface="Tahoma" panose="020B0604030504040204" pitchFamily="34" charset="0"/>
                <a:cs typeface="Tahoma" panose="020B0604030504040204" pitchFamily="34" charset="0"/>
              </a:rPr>
              <a:t>data </a:t>
            </a:r>
            <a:r>
              <a:rPr lang="en-US" sz="2400" smtClean="0">
                <a:latin typeface="Tahoma" panose="020B0604030504040204" pitchFamily="34" charset="0"/>
                <a:ea typeface="Tahoma" panose="020B0604030504040204" pitchFamily="34" charset="0"/>
                <a:cs typeface="Tahoma" panose="020B0604030504040204" pitchFamily="34" charset="0"/>
              </a:rPr>
              <a:t>đến </a:t>
            </a:r>
            <a:r>
              <a:rPr lang="en-US" sz="2400">
                <a:latin typeface="Tahoma" panose="020B0604030504040204" pitchFamily="34" charset="0"/>
                <a:ea typeface="Tahoma" panose="020B0604030504040204" pitchFamily="34" charset="0"/>
                <a:cs typeface="Tahoma" panose="020B0604030504040204" pitchFamily="34" charset="0"/>
              </a:rPr>
              <a:t>master </a:t>
            </a:r>
            <a:r>
              <a:rPr lang="en-US" sz="2400" smtClean="0">
                <a:latin typeface="Tahoma" panose="020B0604030504040204" pitchFamily="34" charset="0"/>
                <a:ea typeface="Tahoma" panose="020B0604030504040204" pitchFamily="34" charset="0"/>
                <a:cs typeface="Tahoma" panose="020B0604030504040204" pitchFamily="34" charset="0"/>
              </a:rPr>
              <a:t>khi gọi hàm </a:t>
            </a:r>
            <a:r>
              <a:rPr lang="en-US" sz="2400">
                <a:latin typeface="Tahoma" panose="020B0604030504040204" pitchFamily="34" charset="0"/>
                <a:ea typeface="Tahoma" panose="020B0604030504040204" pitchFamily="34" charset="0"/>
                <a:cs typeface="Tahoma" panose="020B0604030504040204" pitchFamily="34" charset="0"/>
              </a:rPr>
              <a:t>Wire.RequestFrom</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a:p>
            <a:pPr marL="800100" lvl="1" indent="-342900" algn="just">
              <a:lnSpc>
                <a:spcPct val="150000"/>
              </a:lnSpc>
              <a:buFont typeface="Wingdings" panose="05000000000000000000" pitchFamily="2" charset="2"/>
              <a:buChar char="Ø"/>
            </a:pPr>
            <a:r>
              <a:rPr lang="en-US" sz="2400">
                <a:latin typeface="Tahoma" panose="020B0604030504040204" pitchFamily="34" charset="0"/>
                <a:ea typeface="Tahoma" panose="020B0604030504040204" pitchFamily="34" charset="0"/>
                <a:cs typeface="Tahoma" panose="020B0604030504040204" pitchFamily="34" charset="0"/>
              </a:rPr>
              <a:t>Master to Slave: </a:t>
            </a:r>
            <a:r>
              <a:rPr lang="en-US" sz="2400" smtClean="0">
                <a:latin typeface="Tahoma" panose="020B0604030504040204" pitchFamily="34" charset="0"/>
                <a:ea typeface="Tahoma" panose="020B0604030504040204" pitchFamily="34" charset="0"/>
                <a:cs typeface="Tahoma" panose="020B0604030504040204" pitchFamily="34" charset="0"/>
              </a:rPr>
              <a:t>master gửi data </a:t>
            </a:r>
            <a:r>
              <a:rPr lang="en-US" sz="2400">
                <a:latin typeface="Tahoma" panose="020B0604030504040204" pitchFamily="34" charset="0"/>
                <a:ea typeface="Tahoma" panose="020B0604030504040204" pitchFamily="34" charset="0"/>
                <a:cs typeface="Tahoma" panose="020B0604030504040204" pitchFamily="34" charset="0"/>
              </a:rPr>
              <a:t>slave </a:t>
            </a:r>
            <a:r>
              <a:rPr lang="en-US" sz="2400" smtClean="0">
                <a:latin typeface="Tahoma" panose="020B0604030504040204" pitchFamily="34" charset="0"/>
                <a:ea typeface="Tahoma" panose="020B0604030504040204" pitchFamily="34" charset="0"/>
                <a:cs typeface="Tahoma" panose="020B0604030504040204" pitchFamily="34" charset="0"/>
              </a:rPr>
              <a:t>với hàm </a:t>
            </a:r>
            <a:r>
              <a:rPr lang="en-US" sz="2400">
                <a:latin typeface="Tahoma" panose="020B0604030504040204" pitchFamily="34" charset="0"/>
                <a:ea typeface="Tahoma" panose="020B0604030504040204" pitchFamily="34" charset="0"/>
                <a:cs typeface="Tahoma" panose="020B0604030504040204" pitchFamily="34" charset="0"/>
              </a:rPr>
              <a:t>Wire.write</a:t>
            </a:r>
            <a:r>
              <a:rPr lang="en-US" sz="2400" smtClean="0">
                <a:latin typeface="Tahoma" panose="020B0604030504040204" pitchFamily="34" charset="0"/>
                <a:ea typeface="Tahoma" panose="020B0604030504040204" pitchFamily="34" charset="0"/>
                <a:cs typeface="Tahoma" panose="020B0604030504040204" pitchFamily="34" charset="0"/>
              </a:rPr>
              <a:t>(), hàm này được viết giữa cặp hàm Wire.beginTransmission</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và </a:t>
            </a:r>
            <a:r>
              <a:rPr lang="en-US" sz="2400">
                <a:latin typeface="Tahoma" panose="020B0604030504040204" pitchFamily="34" charset="0"/>
                <a:ea typeface="Tahoma" panose="020B0604030504040204" pitchFamily="34" charset="0"/>
                <a:cs typeface="Tahoma" panose="020B0604030504040204" pitchFamily="34" charset="0"/>
              </a:rPr>
              <a:t>Wire.endTransmission().</a:t>
            </a:r>
          </a:p>
        </p:txBody>
      </p:sp>
    </p:spTree>
    <p:extLst>
      <p:ext uri="{BB962C8B-B14F-4D97-AF65-F5344CB8AC3E}">
        <p14:creationId xmlns:p14="http://schemas.microsoft.com/office/powerpoint/2010/main" val="37737701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1184952" y="1945652"/>
            <a:ext cx="10820694" cy="461665"/>
          </a:xfrm>
          <a:prstGeom prst="rect">
            <a:avLst/>
          </a:prstGeom>
        </p:spPr>
        <p:txBody>
          <a:bodyPr wrap="square">
            <a:spAutoFit/>
          </a:bodyPr>
          <a:lstStyle/>
          <a:p>
            <a:pPr marL="342900" indent="-342900" algn="just">
              <a:buFont typeface="Wingdings" panose="05000000000000000000" pitchFamily="2" charset="2"/>
              <a:buChar char="q"/>
            </a:pPr>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3. Wire.write</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Wire.write() có thể </a:t>
            </a:r>
            <a:r>
              <a:rPr lang="en-US" sz="2400" smtClean="0">
                <a:latin typeface="Tahoma" panose="020B0604030504040204" pitchFamily="34" charset="0"/>
                <a:ea typeface="Tahoma" panose="020B0604030504040204" pitchFamily="34" charset="0"/>
                <a:cs typeface="Tahoma" panose="020B0604030504040204" pitchFamily="34" charset="0"/>
              </a:rPr>
              <a:t>viết</a:t>
            </a:r>
            <a:endParaRPr lang="en-US" sz="240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1278276" y="2513943"/>
            <a:ext cx="9578842" cy="3970318"/>
          </a:xfrm>
          <a:prstGeom prst="rect">
            <a:avLst/>
          </a:prstGeom>
        </p:spPr>
        <p:txBody>
          <a:bodyPr wrap="square">
            <a:spAutoFit/>
          </a:bodyPr>
          <a:lstStyle/>
          <a:p>
            <a:pPr marL="342900" indent="-342900" algn="just">
              <a:lnSpc>
                <a:spcPct val="150000"/>
              </a:lnSpc>
              <a:buFont typeface="Wingdings" panose="05000000000000000000" pitchFamily="2" charset="2"/>
              <a:buChar char="ü"/>
            </a:pPr>
            <a:r>
              <a:rPr lang="en-US" sz="2400" smtClean="0">
                <a:latin typeface="Tahoma" panose="020B0604030504040204" pitchFamily="34" charset="0"/>
                <a:ea typeface="Tahoma" panose="020B0604030504040204" pitchFamily="34" charset="0"/>
                <a:cs typeface="Tahoma" panose="020B0604030504040204" pitchFamily="34" charset="0"/>
              </a:rPr>
              <a:t>Wire.write(value):</a:t>
            </a:r>
            <a:endParaRPr lang="en-US" sz="2400">
              <a:latin typeface="Tahoma" panose="020B0604030504040204" pitchFamily="34" charset="0"/>
              <a:ea typeface="Tahoma" panose="020B0604030504040204" pitchFamily="34" charset="0"/>
              <a:cs typeface="Tahoma" panose="020B0604030504040204" pitchFamily="34" charset="0"/>
            </a:endParaRPr>
          </a:p>
          <a:p>
            <a:pPr lvl="1" algn="just">
              <a:lnSpc>
                <a:spcPct val="150000"/>
              </a:lnSpc>
            </a:pPr>
            <a:r>
              <a:rPr lang="en-US" sz="2400">
                <a:latin typeface="Tahoma" panose="020B0604030504040204" pitchFamily="34" charset="0"/>
                <a:ea typeface="Tahoma" panose="020B0604030504040204" pitchFamily="34" charset="0"/>
                <a:cs typeface="Tahoma" panose="020B0604030504040204" pitchFamily="34" charset="0"/>
              </a:rPr>
              <a:t>value: </a:t>
            </a:r>
            <a:r>
              <a:rPr lang="en-US" sz="2400" smtClean="0">
                <a:latin typeface="Tahoma" panose="020B0604030504040204" pitchFamily="34" charset="0"/>
                <a:ea typeface="Tahoma" panose="020B0604030504040204" pitchFamily="34" charset="0"/>
                <a:cs typeface="Tahoma" panose="020B0604030504040204" pitchFamily="34" charset="0"/>
              </a:rPr>
              <a:t>1 byte data cần gửi đi.</a:t>
            </a:r>
            <a:endParaRPr lang="en-US" sz="240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Wire.write(string</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a:p>
            <a:pPr lvl="1" algn="just">
              <a:lnSpc>
                <a:spcPct val="150000"/>
              </a:lnSpc>
            </a:pPr>
            <a:r>
              <a:rPr lang="en-US" sz="2400">
                <a:latin typeface="Tahoma" panose="020B0604030504040204" pitchFamily="34" charset="0"/>
                <a:ea typeface="Tahoma" panose="020B0604030504040204" pitchFamily="34" charset="0"/>
                <a:cs typeface="Tahoma" panose="020B0604030504040204" pitchFamily="34" charset="0"/>
              </a:rPr>
              <a:t>string: </a:t>
            </a:r>
            <a:r>
              <a:rPr lang="en-US" sz="2400" smtClean="0">
                <a:latin typeface="Tahoma" panose="020B0604030504040204" pitchFamily="34" charset="0"/>
                <a:ea typeface="Tahoma" panose="020B0604030504040204" pitchFamily="34" charset="0"/>
                <a:cs typeface="Tahoma" panose="020B0604030504040204" pitchFamily="34" charset="0"/>
              </a:rPr>
              <a:t>chuỗi byte cần gửi.</a:t>
            </a:r>
            <a:endParaRPr lang="en-US" sz="240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Wire.write(data, length):</a:t>
            </a:r>
          </a:p>
          <a:p>
            <a:pPr lvl="1" algn="just">
              <a:lnSpc>
                <a:spcPct val="150000"/>
              </a:lnSpc>
            </a:pPr>
            <a:r>
              <a:rPr lang="en-US" sz="2400">
                <a:latin typeface="Tahoma" panose="020B0604030504040204" pitchFamily="34" charset="0"/>
                <a:ea typeface="Tahoma" panose="020B0604030504040204" pitchFamily="34" charset="0"/>
                <a:cs typeface="Tahoma" panose="020B0604030504040204" pitchFamily="34" charset="0"/>
              </a:rPr>
              <a:t>data: </a:t>
            </a:r>
            <a:r>
              <a:rPr lang="en-US" sz="2400" smtClean="0">
                <a:latin typeface="Tahoma" panose="020B0604030504040204" pitchFamily="34" charset="0"/>
                <a:ea typeface="Tahoma" panose="020B0604030504040204" pitchFamily="34" charset="0"/>
                <a:cs typeface="Tahoma" panose="020B0604030504040204" pitchFamily="34" charset="0"/>
              </a:rPr>
              <a:t>mảng byte cần gửi (mảng 1 chiều)</a:t>
            </a:r>
            <a:r>
              <a:rPr lang="en-US" sz="2400">
                <a:latin typeface="Tahoma" panose="020B0604030504040204" pitchFamily="34" charset="0"/>
                <a:ea typeface="Tahoma" panose="020B0604030504040204" pitchFamily="34" charset="0"/>
                <a:cs typeface="Tahoma" panose="020B0604030504040204" pitchFamily="34" charset="0"/>
              </a:rPr>
              <a:t>                        </a:t>
            </a:r>
          </a:p>
          <a:p>
            <a:pPr lvl="1" algn="just">
              <a:lnSpc>
                <a:spcPct val="150000"/>
              </a:lnSpc>
            </a:pPr>
            <a:r>
              <a:rPr lang="en-US" sz="2400">
                <a:latin typeface="Tahoma" panose="020B0604030504040204" pitchFamily="34" charset="0"/>
                <a:ea typeface="Tahoma" panose="020B0604030504040204" pitchFamily="34" charset="0"/>
                <a:cs typeface="Tahoma" panose="020B0604030504040204" pitchFamily="34" charset="0"/>
              </a:rPr>
              <a:t>length: </a:t>
            </a:r>
            <a:r>
              <a:rPr lang="en-US" sz="2400" smtClean="0">
                <a:latin typeface="Tahoma" panose="020B0604030504040204" pitchFamily="34" charset="0"/>
                <a:ea typeface="Tahoma" panose="020B0604030504040204" pitchFamily="34" charset="0"/>
                <a:cs typeface="Tahoma" panose="020B0604030504040204" pitchFamily="34" charset="0"/>
              </a:rPr>
              <a:t>chiều dài mảng byte cần gửi.</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523793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70563" y="1942531"/>
            <a:ext cx="10820694" cy="461665"/>
          </a:xfrm>
          <a:prstGeom prst="rect">
            <a:avLst/>
          </a:prstGeom>
        </p:spPr>
        <p:txBody>
          <a:bodyPr wrap="square">
            <a:spAutoFit/>
          </a:bodyPr>
          <a:lstStyle/>
          <a:p>
            <a:pPr marL="342900" indent="-342900" algn="just">
              <a:buFont typeface="Wingdings" panose="05000000000000000000" pitchFamily="2" charset="2"/>
              <a:buChar char="q"/>
            </a:pPr>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4. Wire.beginTransmission(address):</a:t>
            </a:r>
          </a:p>
        </p:txBody>
      </p:sp>
      <p:sp>
        <p:nvSpPr>
          <p:cNvPr id="6" name="Rectangle 5"/>
          <p:cNvSpPr/>
          <p:nvPr/>
        </p:nvSpPr>
        <p:spPr>
          <a:xfrm>
            <a:off x="903660" y="2617448"/>
            <a:ext cx="10820694" cy="2308324"/>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Hàm dùng để bắt đầu phiên giao dịch </a:t>
            </a:r>
            <a:r>
              <a:rPr lang="en-US" sz="2400">
                <a:latin typeface="Tahoma" panose="020B0604030504040204" pitchFamily="34" charset="0"/>
                <a:ea typeface="Tahoma" panose="020B0604030504040204" pitchFamily="34" charset="0"/>
                <a:cs typeface="Tahoma" panose="020B0604030504040204" pitchFamily="34" charset="0"/>
              </a:rPr>
              <a:t>I2C </a:t>
            </a:r>
            <a:r>
              <a:rPr lang="en-US" sz="2400" smtClean="0">
                <a:latin typeface="Tahoma" panose="020B0604030504040204" pitchFamily="34" charset="0"/>
                <a:ea typeface="Tahoma" panose="020B0604030504040204" pitchFamily="34" charset="0"/>
                <a:cs typeface="Tahoma" panose="020B0604030504040204" pitchFamily="34" charset="0"/>
              </a:rPr>
              <a:t>Master truyền data đến Slave với địa chỉ slave cụ thể, thường là 7 bit (tùy thiết bị). </a:t>
            </a:r>
          </a:p>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Một chuỗi cac byte cần truyền được viết sau hàm </a:t>
            </a:r>
            <a:r>
              <a:rPr lang="en-US" sz="2400">
                <a:latin typeface="Tahoma" panose="020B0604030504040204" pitchFamily="34" charset="0"/>
                <a:ea typeface="Tahoma" panose="020B0604030504040204" pitchFamily="34" charset="0"/>
                <a:cs typeface="Tahoma" panose="020B0604030504040204" pitchFamily="34" charset="0"/>
              </a:rPr>
              <a:t>write</a:t>
            </a:r>
            <a:r>
              <a:rPr lang="en-US" sz="2400" smtClean="0">
                <a:latin typeface="Tahoma" panose="020B0604030504040204" pitchFamily="34" charset="0"/>
                <a:ea typeface="Tahoma" panose="020B0604030504040204" pitchFamily="34" charset="0"/>
                <a:cs typeface="Tahoma" panose="020B0604030504040204" pitchFamily="34" charset="0"/>
              </a:rPr>
              <a:t>().</a:t>
            </a:r>
          </a:p>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Kết thúc phiên giao dịch, hàm </a:t>
            </a:r>
            <a:r>
              <a:rPr lang="en-US" sz="2400">
                <a:latin typeface="Tahoma" panose="020B0604030504040204" pitchFamily="34" charset="0"/>
                <a:ea typeface="Tahoma" panose="020B0604030504040204" pitchFamily="34" charset="0"/>
                <a:cs typeface="Tahoma" panose="020B0604030504040204" pitchFamily="34" charset="0"/>
              </a:rPr>
              <a:t>endTransmission</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341403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70563" y="1942531"/>
            <a:ext cx="10820694" cy="461665"/>
          </a:xfrm>
          <a:prstGeom prst="rect">
            <a:avLst/>
          </a:prstGeom>
        </p:spPr>
        <p:txBody>
          <a:bodyPr wrap="square">
            <a:spAutoFit/>
          </a:bodyPr>
          <a:lstStyle/>
          <a:p>
            <a:pPr marL="342900" indent="-342900" algn="just">
              <a:buFont typeface="Wingdings" panose="05000000000000000000" pitchFamily="2" charset="2"/>
              <a:buChar char="q"/>
            </a:pPr>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5. Wire.endTransmission</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903660" y="2617448"/>
            <a:ext cx="10820694" cy="1754326"/>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Kết thúc việc truyền dữ liệu từ Master đến Slave</a:t>
            </a:r>
          </a:p>
          <a:p>
            <a:pPr marL="342900" indent="-342900" algn="just">
              <a:lnSpc>
                <a:spcPct val="150000"/>
              </a:lnSpc>
              <a:buFont typeface="Wingdings" panose="05000000000000000000" pitchFamily="2" charset="2"/>
              <a:buChar char="q"/>
            </a:pPr>
            <a:r>
              <a:rPr lang="en-US" sz="2400">
                <a:latin typeface="Tahoma" panose="020B0604030504040204" pitchFamily="34" charset="0"/>
                <a:ea typeface="Tahoma" panose="020B0604030504040204" pitchFamily="34" charset="0"/>
                <a:cs typeface="Tahoma" panose="020B0604030504040204" pitchFamily="34" charset="0"/>
              </a:rPr>
              <a:t>B</a:t>
            </a:r>
            <a:r>
              <a:rPr lang="en-US" sz="2400" smtClean="0">
                <a:latin typeface="Tahoma" panose="020B0604030504040204" pitchFamily="34" charset="0"/>
                <a:ea typeface="Tahoma" panose="020B0604030504040204" pitchFamily="34" charset="0"/>
                <a:cs typeface="Tahoma" panose="020B0604030504040204" pitchFamily="34" charset="0"/>
              </a:rPr>
              <a:t>ắt đầu với hàm </a:t>
            </a:r>
            <a:r>
              <a:rPr lang="en-US" sz="2400">
                <a:latin typeface="Tahoma" panose="020B0604030504040204" pitchFamily="34" charset="0"/>
                <a:ea typeface="Tahoma" panose="020B0604030504040204" pitchFamily="34" charset="0"/>
                <a:cs typeface="Tahoma" panose="020B0604030504040204" pitchFamily="34" charset="0"/>
              </a:rPr>
              <a:t>beginTransmission() </a:t>
            </a:r>
          </a:p>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Số byte cần truyền: Wire.write()</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793088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70563" y="1942531"/>
            <a:ext cx="10820694" cy="461665"/>
          </a:xfrm>
          <a:prstGeom prst="rect">
            <a:avLst/>
          </a:prstGeom>
        </p:spPr>
        <p:txBody>
          <a:bodyPr wrap="square">
            <a:spAutoFit/>
          </a:bodyPr>
          <a:lstStyle/>
          <a:p>
            <a:pPr marL="342900" indent="-342900" algn="just">
              <a:buFont typeface="Wingdings" panose="05000000000000000000" pitchFamily="2" charset="2"/>
              <a:buChar char="q"/>
            </a:pPr>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6. Wire.onRequest():</a:t>
            </a:r>
          </a:p>
        </p:txBody>
      </p:sp>
      <p:sp>
        <p:nvSpPr>
          <p:cNvPr id="6" name="Rectangle 5"/>
          <p:cNvSpPr/>
          <p:nvPr/>
        </p:nvSpPr>
        <p:spPr>
          <a:xfrm>
            <a:off x="903660" y="2617448"/>
            <a:ext cx="10820694" cy="1754326"/>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a:latin typeface="Tahoma" panose="020B0604030504040204" pitchFamily="34" charset="0"/>
                <a:ea typeface="Tahoma" panose="020B0604030504040204" pitchFamily="34" charset="0"/>
                <a:cs typeface="Tahoma" panose="020B0604030504040204" pitchFamily="34" charset="0"/>
              </a:rPr>
              <a:t>Hàm Wire.onRequest</a:t>
            </a:r>
            <a:r>
              <a:rPr lang="en-US" sz="2400" smtClean="0">
                <a:latin typeface="Tahoma" panose="020B0604030504040204" pitchFamily="34" charset="0"/>
                <a:ea typeface="Tahoma" panose="020B0604030504040204" pitchFamily="34" charset="0"/>
                <a:cs typeface="Tahoma" panose="020B0604030504040204" pitchFamily="34" charset="0"/>
              </a:rPr>
              <a:t>() dùng để Slave gửi data đến Master sau khi Master yêu cầu </a:t>
            </a:r>
            <a:r>
              <a:rPr lang="en-US" sz="2400">
                <a:latin typeface="Tahoma" panose="020B0604030504040204" pitchFamily="34" charset="0"/>
                <a:ea typeface="Tahoma" panose="020B0604030504040204" pitchFamily="34" charset="0"/>
                <a:cs typeface="Tahoma" panose="020B0604030504040204" pitchFamily="34" charset="0"/>
              </a:rPr>
              <a:t>Slave </a:t>
            </a:r>
            <a:r>
              <a:rPr lang="en-US" sz="2400" smtClean="0">
                <a:latin typeface="Tahoma" panose="020B0604030504040204" pitchFamily="34" charset="0"/>
                <a:ea typeface="Tahoma" panose="020B0604030504040204" pitchFamily="34" charset="0"/>
                <a:cs typeface="Tahoma" panose="020B0604030504040204" pitchFamily="34" charset="0"/>
              </a:rPr>
              <a:t>gửi data thông qua hàm Wire.requestFrom(). </a:t>
            </a:r>
          </a:p>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Bao gồm hàm </a:t>
            </a:r>
            <a:r>
              <a:rPr lang="en-US" sz="2400">
                <a:latin typeface="Tahoma" panose="020B0604030504040204" pitchFamily="34" charset="0"/>
                <a:ea typeface="Tahoma" panose="020B0604030504040204" pitchFamily="34" charset="0"/>
                <a:cs typeface="Tahoma" panose="020B0604030504040204" pitchFamily="34" charset="0"/>
              </a:rPr>
              <a:t>Wire.write() </a:t>
            </a:r>
            <a:r>
              <a:rPr lang="en-US" sz="2400" smtClean="0">
                <a:latin typeface="Tahoma" panose="020B0604030504040204" pitchFamily="34" charset="0"/>
                <a:ea typeface="Tahoma" panose="020B0604030504040204" pitchFamily="34" charset="0"/>
                <a:cs typeface="Tahoma" panose="020B0604030504040204" pitchFamily="34" charset="0"/>
              </a:rPr>
              <a:t>để slave gửi data đến master.</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70902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32852" y="384121"/>
            <a:ext cx="5711941" cy="109198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45021" y="1332411"/>
            <a:ext cx="10824167" cy="4715691"/>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Vi điều khiển ATmega328 là MCU </a:t>
            </a:r>
            <a:r>
              <a:rPr lang="en-US" sz="2400" smtClean="0">
                <a:latin typeface="Tahoma" panose="020B0604030504040204" pitchFamily="34" charset="0"/>
                <a:ea typeface="Tahoma" panose="020B0604030504040204" pitchFamily="34" charset="0"/>
                <a:cs typeface="Tahoma" panose="020B0604030504040204" pitchFamily="34" charset="0"/>
              </a:rPr>
              <a:t>8 bit </a:t>
            </a:r>
            <a:r>
              <a:rPr lang="vi-VN" sz="2400" smtClean="0">
                <a:latin typeface="Tahoma" panose="020B0604030504040204" pitchFamily="34" charset="0"/>
                <a:ea typeface="Tahoma" panose="020B0604030504040204" pitchFamily="34" charset="0"/>
                <a:cs typeface="Tahoma" panose="020B0604030504040204" pitchFamily="34" charset="0"/>
              </a:rPr>
              <a:t>thuộc </a:t>
            </a:r>
            <a:r>
              <a:rPr lang="vi-VN" sz="2400">
                <a:latin typeface="Tahoma" panose="020B0604030504040204" pitchFamily="34" charset="0"/>
                <a:ea typeface="Tahoma" panose="020B0604030504040204" pitchFamily="34" charset="0"/>
                <a:cs typeface="Tahoma" panose="020B0604030504040204" pitchFamily="34" charset="0"/>
              </a:rPr>
              <a:t>họ </a:t>
            </a:r>
            <a:r>
              <a:rPr lang="vi-VN" sz="2400" smtClean="0">
                <a:latin typeface="Tahoma" panose="020B0604030504040204" pitchFamily="34" charset="0"/>
                <a:ea typeface="Tahoma" panose="020B0604030504040204" pitchFamily="34" charset="0"/>
                <a:cs typeface="Tahoma" panose="020B0604030504040204" pitchFamily="34" charset="0"/>
              </a:rPr>
              <a:t>AVR</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vi-VN" sz="2400">
                <a:latin typeface="Tahoma" panose="020B0604030504040204" pitchFamily="34" charset="0"/>
                <a:ea typeface="Tahoma" panose="020B0604030504040204" pitchFamily="34" charset="0"/>
                <a:cs typeface="Tahoma" panose="020B0604030504040204" pitchFamily="34" charset="0"/>
              </a:rPr>
              <a:t>sử </a:t>
            </a:r>
            <a:r>
              <a:rPr lang="vi-VN" sz="2400" smtClean="0">
                <a:latin typeface="Tahoma" panose="020B0604030504040204" pitchFamily="34" charset="0"/>
                <a:ea typeface="Tahoma" panose="020B0604030504040204" pitchFamily="34" charset="0"/>
                <a:cs typeface="Tahoma" panose="020B0604030504040204" pitchFamily="34" charset="0"/>
              </a:rPr>
              <a:t>dụng</a:t>
            </a:r>
            <a:r>
              <a:rPr lang="en-US" sz="2400" smtClean="0">
                <a:latin typeface="Tahoma" panose="020B0604030504040204" pitchFamily="34" charset="0"/>
                <a:ea typeface="Tahoma" panose="020B0604030504040204" pitchFamily="34" charset="0"/>
                <a:cs typeface="Tahoma" panose="020B0604030504040204" pitchFamily="34" charset="0"/>
              </a:rPr>
              <a:t> làm </a:t>
            </a:r>
            <a:r>
              <a:rPr lang="vi-VN" sz="2400" smtClean="0">
                <a:latin typeface="Tahoma" panose="020B0604030504040204" pitchFamily="34" charset="0"/>
                <a:ea typeface="Tahoma" panose="020B0604030504040204" pitchFamily="34" charset="0"/>
                <a:cs typeface="Tahoma" panose="020B0604030504040204" pitchFamily="34" charset="0"/>
              </a:rPr>
              <a:t>bộ </a:t>
            </a:r>
            <a:r>
              <a:rPr lang="vi-VN" sz="2400">
                <a:latin typeface="Tahoma" panose="020B0604030504040204" pitchFamily="34" charset="0"/>
                <a:ea typeface="Tahoma" panose="020B0604030504040204" pitchFamily="34" charset="0"/>
                <a:cs typeface="Tahoma" panose="020B0604030504040204" pitchFamily="34" charset="0"/>
              </a:rPr>
              <a:t>điều khiển chính</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trong Arduino UNO </a:t>
            </a:r>
            <a:r>
              <a:rPr lang="vi-VN" sz="2400" smtClean="0">
                <a:latin typeface="Tahoma" panose="020B0604030504040204" pitchFamily="34" charset="0"/>
                <a:ea typeface="Tahoma" panose="020B0604030504040204" pitchFamily="34" charset="0"/>
                <a:cs typeface="Tahoma" panose="020B0604030504040204" pitchFamily="34" charset="0"/>
              </a:rPr>
              <a:t>R3.</a:t>
            </a:r>
            <a:r>
              <a:rPr lang="en-US" sz="2400" smtClean="0">
                <a:latin typeface="Tahoma" panose="020B0604030504040204" pitchFamily="34" charset="0"/>
                <a:ea typeface="Tahoma" panose="020B0604030504040204" pitchFamily="34" charset="0"/>
                <a:cs typeface="Tahoma" panose="020B0604030504040204" pitchFamily="34" charset="0"/>
              </a:rPr>
              <a:t> Nghĩa là, </a:t>
            </a:r>
            <a:r>
              <a:rPr lang="vi-VN" sz="2400" smtClean="0">
                <a:latin typeface="Tahoma" panose="020B0604030504040204" pitchFamily="34" charset="0"/>
                <a:ea typeface="Tahoma" panose="020B0604030504040204" pitchFamily="34" charset="0"/>
                <a:cs typeface="Tahoma" panose="020B0604030504040204" pitchFamily="34" charset="0"/>
              </a:rPr>
              <a:t>bus </a:t>
            </a:r>
            <a:r>
              <a:rPr lang="vi-VN" sz="2400">
                <a:latin typeface="Tahoma" panose="020B0604030504040204" pitchFamily="34" charset="0"/>
                <a:ea typeface="Tahoma" panose="020B0604030504040204" pitchFamily="34" charset="0"/>
                <a:cs typeface="Tahoma" panose="020B0604030504040204" pitchFamily="34" charset="0"/>
              </a:rPr>
              <a:t>dữ liệu và các thanh ghi bên trong của </a:t>
            </a:r>
            <a:r>
              <a:rPr lang="en-US" sz="2400" smtClean="0">
                <a:latin typeface="Tahoma" panose="020B0604030504040204" pitchFamily="34" charset="0"/>
                <a:ea typeface="Tahoma" panose="020B0604030504040204" pitchFamily="34" charset="0"/>
                <a:cs typeface="Tahoma" panose="020B0604030504040204" pitchFamily="34" charset="0"/>
              </a:rPr>
              <a:t>MCU</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được thiết kế để xử lý 8 tín hiệu dữ liệu song song</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ATmega328</a:t>
            </a:r>
            <a:r>
              <a:rPr lang="en-US" sz="2400" smtClean="0">
                <a:latin typeface="Tahoma" panose="020B0604030504040204" pitchFamily="34" charset="0"/>
                <a:ea typeface="Tahoma" panose="020B0604030504040204" pitchFamily="34" charset="0"/>
                <a:cs typeface="Tahoma" panose="020B0604030504040204" pitchFamily="34" charset="0"/>
              </a:rPr>
              <a:t> có 3 kiểu bộ nhớ tích hợp:</a:t>
            </a:r>
          </a:p>
          <a:p>
            <a:pPr lvl="2" algn="just"/>
            <a:r>
              <a:rPr lang="en-US" sz="2200">
                <a:latin typeface="Tahoma" panose="020B0604030504040204" pitchFamily="34" charset="0"/>
                <a:ea typeface="Tahoma" panose="020B0604030504040204" pitchFamily="34" charset="0"/>
                <a:cs typeface="Tahoma" panose="020B0604030504040204" pitchFamily="34" charset="0"/>
              </a:rPr>
              <a:t>Flash memory: 32KB bộ nhớ loại tĩnh điện (nonvolatile </a:t>
            </a:r>
            <a:r>
              <a:rPr lang="en-US" sz="2200" smtClean="0">
                <a:latin typeface="Tahoma" panose="020B0604030504040204" pitchFamily="34" charset="0"/>
                <a:ea typeface="Tahoma" panose="020B0604030504040204" pitchFamily="34" charset="0"/>
                <a:cs typeface="Tahoma" panose="020B0604030504040204" pitchFamily="34" charset="0"/>
              </a:rPr>
              <a:t>memory) được dùng để lưu trữ chương trình</a:t>
            </a:r>
            <a:endParaRPr lang="en-US" sz="2200">
              <a:latin typeface="Tahoma" panose="020B0604030504040204" pitchFamily="34" charset="0"/>
              <a:ea typeface="Tahoma" panose="020B0604030504040204" pitchFamily="34" charset="0"/>
              <a:cs typeface="Tahoma" panose="020B0604030504040204" pitchFamily="34" charset="0"/>
            </a:endParaRPr>
          </a:p>
          <a:p>
            <a:pPr lvl="2" algn="just"/>
            <a:r>
              <a:rPr lang="en-US" sz="2200">
                <a:latin typeface="Tahoma" panose="020B0604030504040204" pitchFamily="34" charset="0"/>
                <a:ea typeface="Tahoma" panose="020B0604030504040204" pitchFamily="34" charset="0"/>
                <a:cs typeface="Tahoma" panose="020B0604030504040204" pitchFamily="34" charset="0"/>
              </a:rPr>
              <a:t>SRAM memory: 2KB bộ nhớ tạm (volatile memory). </a:t>
            </a:r>
            <a:r>
              <a:rPr lang="en-US" sz="2200" smtClean="0">
                <a:latin typeface="Tahoma" panose="020B0604030504040204" pitchFamily="34" charset="0"/>
                <a:ea typeface="Tahoma" panose="020B0604030504040204" pitchFamily="34" charset="0"/>
                <a:cs typeface="Tahoma" panose="020B0604030504040204" pitchFamily="34" charset="0"/>
              </a:rPr>
              <a:t>Được sử dụng để lưu trữ các biến khi thực thi chương trình.</a:t>
            </a:r>
            <a:endParaRPr lang="en-US" sz="2200">
              <a:latin typeface="Tahoma" panose="020B0604030504040204" pitchFamily="34" charset="0"/>
              <a:ea typeface="Tahoma" panose="020B0604030504040204" pitchFamily="34" charset="0"/>
              <a:cs typeface="Tahoma" panose="020B0604030504040204" pitchFamily="34" charset="0"/>
            </a:endParaRPr>
          </a:p>
          <a:p>
            <a:pPr lvl="2" algn="just"/>
            <a:r>
              <a:rPr lang="en-US" sz="2200" smtClean="0">
                <a:latin typeface="Tahoma" panose="020B0604030504040204" pitchFamily="34" charset="0"/>
                <a:ea typeface="Tahoma" panose="020B0604030504040204" pitchFamily="34" charset="0"/>
                <a:cs typeface="Tahoma" panose="020B0604030504040204" pitchFamily="34" charset="0"/>
              </a:rPr>
              <a:t>EEPROM </a:t>
            </a:r>
            <a:r>
              <a:rPr lang="en-US" sz="2200">
                <a:latin typeface="Tahoma" panose="020B0604030504040204" pitchFamily="34" charset="0"/>
                <a:ea typeface="Tahoma" panose="020B0604030504040204" pitchFamily="34" charset="0"/>
                <a:cs typeface="Tahoma" panose="020B0604030504040204" pitchFamily="34" charset="0"/>
              </a:rPr>
              <a:t>memory: 1KB </a:t>
            </a:r>
            <a:r>
              <a:rPr lang="en-US" sz="2200" smtClean="0">
                <a:latin typeface="Tahoma" panose="020B0604030504040204" pitchFamily="34" charset="0"/>
                <a:ea typeface="Tahoma" panose="020B0604030504040204" pitchFamily="34" charset="0"/>
                <a:cs typeface="Tahoma" panose="020B0604030504040204" pitchFamily="34" charset="0"/>
              </a:rPr>
              <a:t>bộ nhỡ tĩnh điện (nonvolatile memory). Dùng để lưu trữ dữ liệu khi thực kết thúc một lệnh.</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Microcontroller</a:t>
            </a:r>
          </a:p>
        </p:txBody>
      </p:sp>
    </p:spTree>
    <p:extLst>
      <p:ext uri="{BB962C8B-B14F-4D97-AF65-F5344CB8AC3E}">
        <p14:creationId xmlns:p14="http://schemas.microsoft.com/office/powerpoint/2010/main" val="379249328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70563" y="1942531"/>
            <a:ext cx="10820694" cy="461665"/>
          </a:xfrm>
          <a:prstGeom prst="rect">
            <a:avLst/>
          </a:prstGeom>
        </p:spPr>
        <p:txBody>
          <a:bodyPr wrap="square">
            <a:spAutoFit/>
          </a:bodyPr>
          <a:lstStyle/>
          <a:p>
            <a:pPr marL="342900" indent="-342900" algn="just">
              <a:buFont typeface="Wingdings" panose="05000000000000000000" pitchFamily="2" charset="2"/>
              <a:buChar char="q"/>
            </a:pPr>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7. Wire.onReceive</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903660" y="2617448"/>
            <a:ext cx="10820694" cy="1200329"/>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Hàm được gọi khi slave nhận được data từ </a:t>
            </a:r>
            <a:r>
              <a:rPr lang="en-US" sz="2400">
                <a:latin typeface="Tahoma" panose="020B0604030504040204" pitchFamily="34" charset="0"/>
                <a:ea typeface="Tahoma" panose="020B0604030504040204" pitchFamily="34" charset="0"/>
                <a:cs typeface="Tahoma" panose="020B0604030504040204" pitchFamily="34" charset="0"/>
              </a:rPr>
              <a:t>master. </a:t>
            </a:r>
            <a:endParaRPr lang="en-US" sz="2400" smtClean="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Bao gồm hàm </a:t>
            </a:r>
            <a:r>
              <a:rPr lang="en-US" sz="2400">
                <a:latin typeface="Tahoma" panose="020B0604030504040204" pitchFamily="34" charset="0"/>
                <a:ea typeface="Tahoma" panose="020B0604030504040204" pitchFamily="34" charset="0"/>
                <a:cs typeface="Tahoma" panose="020B0604030504040204" pitchFamily="34" charset="0"/>
              </a:rPr>
              <a:t>Wire.read(); </a:t>
            </a:r>
            <a:r>
              <a:rPr lang="en-US" sz="2400" smtClean="0">
                <a:latin typeface="Tahoma" panose="020B0604030504040204" pitchFamily="34" charset="0"/>
                <a:ea typeface="Tahoma" panose="020B0604030504040204" pitchFamily="34" charset="0"/>
                <a:cs typeface="Tahoma" panose="020B0604030504040204" pitchFamily="34" charset="0"/>
              </a:rPr>
              <a:t>để đọc </a:t>
            </a:r>
            <a:r>
              <a:rPr lang="en-US" sz="2400">
                <a:latin typeface="Tahoma" panose="020B0604030504040204" pitchFamily="34" charset="0"/>
                <a:ea typeface="Tahoma" panose="020B0604030504040204" pitchFamily="34" charset="0"/>
                <a:cs typeface="Tahoma" panose="020B0604030504040204" pitchFamily="34" charset="0"/>
              </a:rPr>
              <a:t>data </a:t>
            </a:r>
            <a:r>
              <a:rPr lang="en-US" sz="2400" smtClean="0">
                <a:latin typeface="Tahoma" panose="020B0604030504040204" pitchFamily="34" charset="0"/>
                <a:ea typeface="Tahoma" panose="020B0604030504040204" pitchFamily="34" charset="0"/>
                <a:cs typeface="Tahoma" panose="020B0604030504040204" pitchFamily="34" charset="0"/>
              </a:rPr>
              <a:t>từ </a:t>
            </a:r>
            <a:r>
              <a:rPr lang="en-US" sz="2400">
                <a:latin typeface="Tahoma" panose="020B0604030504040204" pitchFamily="34" charset="0"/>
                <a:ea typeface="Tahoma" panose="020B0604030504040204" pitchFamily="34" charset="0"/>
                <a:cs typeface="Tahoma" panose="020B0604030504040204" pitchFamily="34" charset="0"/>
              </a:rPr>
              <a:t>master.</a:t>
            </a:r>
          </a:p>
        </p:txBody>
      </p:sp>
    </p:spTree>
    <p:extLst>
      <p:ext uri="{BB962C8B-B14F-4D97-AF65-F5344CB8AC3E}">
        <p14:creationId xmlns:p14="http://schemas.microsoft.com/office/powerpoint/2010/main" val="32132206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70563" y="1942531"/>
            <a:ext cx="10820694" cy="461665"/>
          </a:xfrm>
          <a:prstGeom prst="rect">
            <a:avLst/>
          </a:prstGeom>
        </p:spPr>
        <p:txBody>
          <a:bodyPr wrap="square">
            <a:spAutoFit/>
          </a:bodyPr>
          <a:lstStyle/>
          <a:p>
            <a:pPr marL="342900" indent="-342900" algn="just">
              <a:buFont typeface="Wingdings" panose="05000000000000000000" pitchFamily="2" charset="2"/>
              <a:buChar char="q"/>
            </a:pPr>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8. Wire.requestFrom(address,quantity</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903660" y="2617448"/>
            <a:ext cx="10820694" cy="2308324"/>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Hàm được dùng trong trường hợp master yêu cầu số lượng byte từ slave.</a:t>
            </a:r>
          </a:p>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Hàm </a:t>
            </a:r>
            <a:r>
              <a:rPr lang="en-US" sz="2400">
                <a:latin typeface="Tahoma" panose="020B0604030504040204" pitchFamily="34" charset="0"/>
                <a:ea typeface="Tahoma" panose="020B0604030504040204" pitchFamily="34" charset="0"/>
                <a:cs typeface="Tahoma" panose="020B0604030504040204" pitchFamily="34" charset="0"/>
              </a:rPr>
              <a:t>Wire.read() </a:t>
            </a:r>
            <a:r>
              <a:rPr lang="en-US" sz="2400" smtClean="0">
                <a:latin typeface="Tahoma" panose="020B0604030504040204" pitchFamily="34" charset="0"/>
                <a:ea typeface="Tahoma" panose="020B0604030504040204" pitchFamily="34" charset="0"/>
                <a:cs typeface="Tahoma" panose="020B0604030504040204" pitchFamily="34" charset="0"/>
              </a:rPr>
              <a:t>dùng để master nhận data từ Slave.</a:t>
            </a:r>
            <a:endParaRPr lang="en-US" sz="2400">
              <a:latin typeface="Tahoma" panose="020B0604030504040204" pitchFamily="34" charset="0"/>
              <a:ea typeface="Tahoma" panose="020B0604030504040204" pitchFamily="34" charset="0"/>
              <a:cs typeface="Tahoma" panose="020B0604030504040204" pitchFamily="34" charset="0"/>
            </a:endParaRPr>
          </a:p>
          <a:p>
            <a:pPr marL="800100" lvl="1"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address</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7-bit địa chỉ của thiết bị được yêu cầu</a:t>
            </a:r>
          </a:p>
          <a:p>
            <a:pPr marL="800100" lvl="1"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quantity</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Số lượng byte được yêu cầu</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591900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70563" y="1942531"/>
            <a:ext cx="4681151" cy="461665"/>
          </a:xfrm>
          <a:prstGeom prst="rect">
            <a:avLst/>
          </a:prstGeom>
        </p:spPr>
        <p:txBody>
          <a:bodyPr wrap="square">
            <a:spAutoFit/>
          </a:bodyPr>
          <a:lstStyle/>
          <a:p>
            <a:pPr marL="342900" indent="-342900" algn="just">
              <a:buFont typeface="Wingdings" panose="05000000000000000000" pitchFamily="2" charset="2"/>
              <a:buChar char="q"/>
            </a:pP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Master</a:t>
            </a:r>
            <a:endParaRPr lang="en-US" sz="240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426866" y="2476569"/>
            <a:ext cx="5640831" cy="1938992"/>
          </a:xfrm>
          <a:prstGeom prst="rect">
            <a:avLst/>
          </a:prstGeom>
        </p:spPr>
        <p:txBody>
          <a:bodyPr wrap="square">
            <a:spAutoFit/>
          </a:bodyPr>
          <a:lstStyle/>
          <a:p>
            <a:pPr marL="342900" indent="-342900" algn="just">
              <a:buFont typeface="Wingdings" panose="05000000000000000000" pitchFamily="2" charset="2"/>
              <a:buChar char="q"/>
            </a:pPr>
            <a:r>
              <a:rPr lang="en-US" sz="2000">
                <a:latin typeface="Tahoma" panose="020B0604030504040204" pitchFamily="34" charset="0"/>
                <a:ea typeface="Tahoma" panose="020B0604030504040204" pitchFamily="34" charset="0"/>
                <a:cs typeface="Tahoma" panose="020B0604030504040204" pitchFamily="34" charset="0"/>
              </a:rPr>
              <a:t>Wire.begin </a:t>
            </a:r>
            <a:r>
              <a:rPr lang="en-US" sz="2000" smtClean="0">
                <a:latin typeface="Tahoma" panose="020B0604030504040204" pitchFamily="34" charset="0"/>
                <a:ea typeface="Tahoma" panose="020B0604030504040204" pitchFamily="34" charset="0"/>
                <a:cs typeface="Tahoma" panose="020B0604030504040204" pitchFamily="34" charset="0"/>
              </a:rPr>
              <a:t>()</a:t>
            </a:r>
          </a:p>
          <a:p>
            <a:pPr marL="342900" indent="-342900" algn="just">
              <a:buFont typeface="Wingdings" panose="05000000000000000000" pitchFamily="2" charset="2"/>
              <a:buChar char="q"/>
            </a:pPr>
            <a:r>
              <a:rPr lang="en-US" sz="2000">
                <a:latin typeface="Tahoma" panose="020B0604030504040204" pitchFamily="34" charset="0"/>
                <a:ea typeface="Tahoma" panose="020B0604030504040204" pitchFamily="34" charset="0"/>
                <a:cs typeface="Tahoma" panose="020B0604030504040204" pitchFamily="34" charset="0"/>
              </a:rPr>
              <a:t>Wire.beginTransmission (slave address</a:t>
            </a:r>
            <a:r>
              <a:rPr lang="en-US" sz="2000" smtClean="0">
                <a:latin typeface="Tahoma" panose="020B0604030504040204" pitchFamily="34" charset="0"/>
                <a:ea typeface="Tahoma" panose="020B0604030504040204" pitchFamily="34" charset="0"/>
                <a:cs typeface="Tahoma" panose="020B0604030504040204" pitchFamily="34" charset="0"/>
              </a:rPr>
              <a:t>)</a:t>
            </a:r>
          </a:p>
          <a:p>
            <a:pPr marL="342900" indent="-342900" algn="just">
              <a:buFont typeface="Wingdings" panose="05000000000000000000" pitchFamily="2" charset="2"/>
              <a:buChar char="q"/>
            </a:pPr>
            <a:r>
              <a:rPr lang="en-US" sz="2000">
                <a:latin typeface="Tahoma" panose="020B0604030504040204" pitchFamily="34" charset="0"/>
                <a:ea typeface="Tahoma" panose="020B0604030504040204" pitchFamily="34" charset="0"/>
                <a:cs typeface="Tahoma" panose="020B0604030504040204" pitchFamily="34" charset="0"/>
              </a:rPr>
              <a:t>Wire. requestFrom(address, no of byte</a:t>
            </a:r>
            <a:r>
              <a:rPr lang="en-US" sz="2000" smtClean="0">
                <a:latin typeface="Tahoma" panose="020B0604030504040204" pitchFamily="34" charset="0"/>
                <a:ea typeface="Tahoma" panose="020B0604030504040204" pitchFamily="34" charset="0"/>
                <a:cs typeface="Tahoma" panose="020B0604030504040204" pitchFamily="34" charset="0"/>
              </a:rPr>
              <a:t>)</a:t>
            </a:r>
          </a:p>
          <a:p>
            <a:pPr algn="just"/>
            <a:r>
              <a:rPr lang="en-US" sz="2000" smtClean="0">
                <a:latin typeface="Tahoma" panose="020B0604030504040204" pitchFamily="34" charset="0"/>
                <a:ea typeface="Tahoma" panose="020B0604030504040204" pitchFamily="34" charset="0"/>
                <a:cs typeface="Tahoma" panose="020B0604030504040204" pitchFamily="34" charset="0"/>
              </a:rPr>
              <a:t>	Hoặc</a:t>
            </a:r>
          </a:p>
          <a:p>
            <a:pPr marL="342900" indent="-342900" algn="just">
              <a:buFont typeface="Wingdings" panose="05000000000000000000" pitchFamily="2" charset="2"/>
              <a:buChar char="q"/>
            </a:pPr>
            <a:r>
              <a:rPr lang="en-US" sz="2000" smtClean="0">
                <a:latin typeface="Tahoma" panose="020B0604030504040204" pitchFamily="34" charset="0"/>
                <a:ea typeface="Tahoma" panose="020B0604030504040204" pitchFamily="34" charset="0"/>
                <a:cs typeface="Tahoma" panose="020B0604030504040204" pitchFamily="34" charset="0"/>
              </a:rPr>
              <a:t>Wire. requestFrom(address, no.of byte, stop)</a:t>
            </a:r>
          </a:p>
          <a:p>
            <a:pPr marL="342900" indent="-342900" algn="just">
              <a:buFont typeface="Wingdings" panose="05000000000000000000" pitchFamily="2" charset="2"/>
              <a:buChar char="q"/>
            </a:pPr>
            <a:r>
              <a:rPr lang="en-US" sz="2000" smtClean="0">
                <a:latin typeface="Tahoma" panose="020B0604030504040204" pitchFamily="34" charset="0"/>
                <a:ea typeface="Tahoma" panose="020B0604030504040204" pitchFamily="34" charset="0"/>
                <a:cs typeface="Tahoma" panose="020B0604030504040204" pitchFamily="34" charset="0"/>
              </a:rPr>
              <a:t>Wire.endTransmission</a:t>
            </a:r>
            <a:r>
              <a:rPr lang="en-US" sz="2000">
                <a:latin typeface="Tahoma" panose="020B0604030504040204" pitchFamily="34" charset="0"/>
                <a:ea typeface="Tahoma" panose="020B0604030504040204" pitchFamily="34" charset="0"/>
                <a:cs typeface="Tahoma" panose="020B0604030504040204" pitchFamily="34" charset="0"/>
              </a:rPr>
              <a:t>()</a:t>
            </a:r>
          </a:p>
        </p:txBody>
      </p:sp>
      <p:sp>
        <p:nvSpPr>
          <p:cNvPr id="8" name="Rectangle 7"/>
          <p:cNvSpPr/>
          <p:nvPr/>
        </p:nvSpPr>
        <p:spPr>
          <a:xfrm>
            <a:off x="6314007" y="1650614"/>
            <a:ext cx="4681151" cy="461665"/>
          </a:xfrm>
          <a:prstGeom prst="rect">
            <a:avLst/>
          </a:prstGeom>
        </p:spPr>
        <p:txBody>
          <a:bodyPr wrap="square">
            <a:spAutoFit/>
          </a:bodyPr>
          <a:lstStyle/>
          <a:p>
            <a:pPr marL="342900" indent="-342900" algn="just">
              <a:buFont typeface="Wingdings" panose="05000000000000000000" pitchFamily="2" charset="2"/>
              <a:buChar char="q"/>
            </a:pP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Slave</a:t>
            </a:r>
            <a:endParaRPr lang="en-US" sz="240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6209504" y="2543758"/>
            <a:ext cx="5640831" cy="4154984"/>
          </a:xfrm>
          <a:prstGeom prst="rect">
            <a:avLst/>
          </a:prstGeom>
        </p:spPr>
        <p:txBody>
          <a:bodyPr wrap="square">
            <a:spAutoFit/>
          </a:bodyPr>
          <a:lstStyle/>
          <a:p>
            <a:pPr marL="342900" indent="-342900" algn="just">
              <a:buFont typeface="Wingdings" panose="05000000000000000000" pitchFamily="2" charset="2"/>
              <a:buChar char="q"/>
            </a:pPr>
            <a:r>
              <a:rPr lang="en-US" sz="2000">
                <a:latin typeface="Tahoma" panose="020B0604030504040204" pitchFamily="34" charset="0"/>
                <a:ea typeface="Tahoma" panose="020B0604030504040204" pitchFamily="34" charset="0"/>
                <a:cs typeface="Tahoma" panose="020B0604030504040204" pitchFamily="34" charset="0"/>
              </a:rPr>
              <a:t>Wire.begin (address</a:t>
            </a:r>
            <a:r>
              <a:rPr lang="en-US" sz="2000" smtClean="0">
                <a:latin typeface="Tahoma" panose="020B0604030504040204" pitchFamily="34" charset="0"/>
                <a:ea typeface="Tahoma" panose="020B0604030504040204" pitchFamily="34" charset="0"/>
                <a:cs typeface="Tahoma" panose="020B0604030504040204" pitchFamily="34" charset="0"/>
              </a:rPr>
              <a:t>)</a:t>
            </a:r>
          </a:p>
          <a:p>
            <a:pPr marL="342900" indent="-342900" algn="just">
              <a:buFont typeface="Wingdings" panose="05000000000000000000" pitchFamily="2" charset="2"/>
              <a:buChar char="q"/>
            </a:pPr>
            <a:r>
              <a:rPr lang="en-US" sz="2000">
                <a:latin typeface="Tahoma" panose="020B0604030504040204" pitchFamily="34" charset="0"/>
                <a:ea typeface="Tahoma" panose="020B0604030504040204" pitchFamily="34" charset="0"/>
                <a:cs typeface="Tahoma" panose="020B0604030504040204" pitchFamily="34" charset="0"/>
              </a:rPr>
              <a:t>Wire.onReceive(handler</a:t>
            </a:r>
            <a:r>
              <a:rPr lang="en-US" sz="2000" smtClean="0">
                <a:latin typeface="Tahoma" panose="020B0604030504040204" pitchFamily="34" charset="0"/>
                <a:ea typeface="Tahoma" panose="020B0604030504040204" pitchFamily="34" charset="0"/>
                <a:cs typeface="Tahoma" panose="020B0604030504040204" pitchFamily="34" charset="0"/>
              </a:rPr>
              <a:t>)</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void setup() </a:t>
            </a:r>
            <a:endPar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n-US" sz="160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Wire.begin(8); </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 Wire.onReceive(receiveEvent</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a:t>
            </a:r>
            <a:endPar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  Serial.begin(9600</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a:t>
            </a:r>
            <a:endPar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n-US" sz="160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void receiveEvent (int howmany</a:t>
            </a: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a:t>
            </a:r>
          </a:p>
          <a:p>
            <a:pPr algn="just"/>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n-US" sz="160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while (1 &lt; Wire.available</a:t>
            </a: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a:t>
            </a:r>
          </a:p>
          <a:p>
            <a:pPr algn="just"/>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 {</a:t>
            </a:r>
            <a:endParaRPr lang="en-US" sz="160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char c = Wire.read();        </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Serial.print(c);      </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n-US" sz="200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65799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Thư viện dành cho Arduino </a:t>
            </a:r>
          </a:p>
          <a:p>
            <a:pPr algn="just"/>
            <a:r>
              <a:rPr lang="en-US" sz="2400" smtClean="0">
                <a:latin typeface="Tahoma" panose="020B0604030504040204" pitchFamily="34" charset="0"/>
                <a:ea typeface="Tahoma" panose="020B0604030504040204" pitchFamily="34" charset="0"/>
                <a:cs typeface="Tahoma" panose="020B0604030504040204" pitchFamily="34" charset="0"/>
              </a:rPr>
              <a:t>Wire.h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70563" y="1942531"/>
            <a:ext cx="4681151" cy="461665"/>
          </a:xfrm>
          <a:prstGeom prst="rect">
            <a:avLst/>
          </a:prstGeom>
        </p:spPr>
        <p:txBody>
          <a:bodyPr wrap="square">
            <a:spAutoFit/>
          </a:bodyPr>
          <a:lstStyle/>
          <a:p>
            <a:pPr marL="342900" indent="-342900" algn="just">
              <a:buFont typeface="Wingdings" panose="05000000000000000000" pitchFamily="2" charset="2"/>
              <a:buChar char="q"/>
            </a:pP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Master</a:t>
            </a:r>
            <a:endParaRPr lang="en-US" sz="240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426866" y="2476569"/>
            <a:ext cx="5640831" cy="1938992"/>
          </a:xfrm>
          <a:prstGeom prst="rect">
            <a:avLst/>
          </a:prstGeom>
        </p:spPr>
        <p:txBody>
          <a:bodyPr wrap="square">
            <a:spAutoFit/>
          </a:bodyPr>
          <a:lstStyle/>
          <a:p>
            <a:pPr marL="342900" indent="-342900" algn="just">
              <a:buFont typeface="Wingdings" panose="05000000000000000000" pitchFamily="2" charset="2"/>
              <a:buChar char="q"/>
            </a:pPr>
            <a:r>
              <a:rPr lang="en-US" sz="2000">
                <a:latin typeface="Tahoma" panose="020B0604030504040204" pitchFamily="34" charset="0"/>
                <a:ea typeface="Tahoma" panose="020B0604030504040204" pitchFamily="34" charset="0"/>
                <a:cs typeface="Tahoma" panose="020B0604030504040204" pitchFamily="34" charset="0"/>
              </a:rPr>
              <a:t>Wire.begin </a:t>
            </a:r>
            <a:r>
              <a:rPr lang="en-US" sz="2000" smtClean="0">
                <a:latin typeface="Tahoma" panose="020B0604030504040204" pitchFamily="34" charset="0"/>
                <a:ea typeface="Tahoma" panose="020B0604030504040204" pitchFamily="34" charset="0"/>
                <a:cs typeface="Tahoma" panose="020B0604030504040204" pitchFamily="34" charset="0"/>
              </a:rPr>
              <a:t>()</a:t>
            </a:r>
          </a:p>
          <a:p>
            <a:pPr marL="342900" indent="-342900" algn="just">
              <a:buFont typeface="Wingdings" panose="05000000000000000000" pitchFamily="2" charset="2"/>
              <a:buChar char="q"/>
            </a:pPr>
            <a:r>
              <a:rPr lang="en-US" sz="2000">
                <a:latin typeface="Tahoma" panose="020B0604030504040204" pitchFamily="34" charset="0"/>
                <a:ea typeface="Tahoma" panose="020B0604030504040204" pitchFamily="34" charset="0"/>
                <a:cs typeface="Tahoma" panose="020B0604030504040204" pitchFamily="34" charset="0"/>
              </a:rPr>
              <a:t>Wire.beginTransmission (slave address</a:t>
            </a:r>
            <a:r>
              <a:rPr lang="en-US" sz="2000" smtClean="0">
                <a:latin typeface="Tahoma" panose="020B0604030504040204" pitchFamily="34" charset="0"/>
                <a:ea typeface="Tahoma" panose="020B0604030504040204" pitchFamily="34" charset="0"/>
                <a:cs typeface="Tahoma" panose="020B0604030504040204" pitchFamily="34" charset="0"/>
              </a:rPr>
              <a:t>)</a:t>
            </a:r>
          </a:p>
          <a:p>
            <a:pPr marL="342900" indent="-342900" algn="just">
              <a:buFont typeface="Wingdings" panose="05000000000000000000" pitchFamily="2" charset="2"/>
              <a:buChar char="q"/>
            </a:pPr>
            <a:r>
              <a:rPr lang="en-US" sz="2000">
                <a:latin typeface="Tahoma" panose="020B0604030504040204" pitchFamily="34" charset="0"/>
                <a:ea typeface="Tahoma" panose="020B0604030504040204" pitchFamily="34" charset="0"/>
                <a:cs typeface="Tahoma" panose="020B0604030504040204" pitchFamily="34" charset="0"/>
              </a:rPr>
              <a:t>Wire. requestFrom(address, no of byte</a:t>
            </a:r>
            <a:r>
              <a:rPr lang="en-US" sz="2000" smtClean="0">
                <a:latin typeface="Tahoma" panose="020B0604030504040204" pitchFamily="34" charset="0"/>
                <a:ea typeface="Tahoma" panose="020B0604030504040204" pitchFamily="34" charset="0"/>
                <a:cs typeface="Tahoma" panose="020B0604030504040204" pitchFamily="34" charset="0"/>
              </a:rPr>
              <a:t>)</a:t>
            </a:r>
          </a:p>
          <a:p>
            <a:pPr algn="just"/>
            <a:r>
              <a:rPr lang="en-US" sz="2000" smtClean="0">
                <a:latin typeface="Tahoma" panose="020B0604030504040204" pitchFamily="34" charset="0"/>
                <a:ea typeface="Tahoma" panose="020B0604030504040204" pitchFamily="34" charset="0"/>
                <a:cs typeface="Tahoma" panose="020B0604030504040204" pitchFamily="34" charset="0"/>
              </a:rPr>
              <a:t>	Hoặc</a:t>
            </a:r>
          </a:p>
          <a:p>
            <a:pPr marL="342900" indent="-342900" algn="just">
              <a:buFont typeface="Wingdings" panose="05000000000000000000" pitchFamily="2" charset="2"/>
              <a:buChar char="q"/>
            </a:pPr>
            <a:r>
              <a:rPr lang="en-US" sz="2000" smtClean="0">
                <a:latin typeface="Tahoma" panose="020B0604030504040204" pitchFamily="34" charset="0"/>
                <a:ea typeface="Tahoma" panose="020B0604030504040204" pitchFamily="34" charset="0"/>
                <a:cs typeface="Tahoma" panose="020B0604030504040204" pitchFamily="34" charset="0"/>
              </a:rPr>
              <a:t>Wire. requestFrom(address, no.of byte, stop)</a:t>
            </a:r>
          </a:p>
          <a:p>
            <a:pPr marL="342900" indent="-342900" algn="just">
              <a:buFont typeface="Wingdings" panose="05000000000000000000" pitchFamily="2" charset="2"/>
              <a:buChar char="q"/>
            </a:pPr>
            <a:r>
              <a:rPr lang="en-US" sz="2000" smtClean="0">
                <a:latin typeface="Tahoma" panose="020B0604030504040204" pitchFamily="34" charset="0"/>
                <a:ea typeface="Tahoma" panose="020B0604030504040204" pitchFamily="34" charset="0"/>
                <a:cs typeface="Tahoma" panose="020B0604030504040204" pitchFamily="34" charset="0"/>
              </a:rPr>
              <a:t>Wire.endTransmission</a:t>
            </a:r>
            <a:r>
              <a:rPr lang="en-US" sz="2000">
                <a:latin typeface="Tahoma" panose="020B0604030504040204" pitchFamily="34" charset="0"/>
                <a:ea typeface="Tahoma" panose="020B0604030504040204" pitchFamily="34" charset="0"/>
                <a:cs typeface="Tahoma" panose="020B0604030504040204" pitchFamily="34" charset="0"/>
              </a:rPr>
              <a:t>()</a:t>
            </a:r>
          </a:p>
        </p:txBody>
      </p:sp>
      <p:sp>
        <p:nvSpPr>
          <p:cNvPr id="8" name="Rectangle 7"/>
          <p:cNvSpPr/>
          <p:nvPr/>
        </p:nvSpPr>
        <p:spPr>
          <a:xfrm>
            <a:off x="6314007" y="1650614"/>
            <a:ext cx="4681151" cy="461665"/>
          </a:xfrm>
          <a:prstGeom prst="rect">
            <a:avLst/>
          </a:prstGeom>
        </p:spPr>
        <p:txBody>
          <a:bodyPr wrap="square">
            <a:spAutoFit/>
          </a:bodyPr>
          <a:lstStyle/>
          <a:p>
            <a:pPr marL="342900" indent="-342900" algn="just">
              <a:buFont typeface="Wingdings" panose="05000000000000000000" pitchFamily="2" charset="2"/>
              <a:buChar char="q"/>
            </a:pP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Slave</a:t>
            </a:r>
            <a:endParaRPr lang="en-US" sz="240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6314007" y="2235778"/>
            <a:ext cx="5640831" cy="3847207"/>
          </a:xfrm>
          <a:prstGeom prst="rect">
            <a:avLst/>
          </a:prstGeom>
        </p:spPr>
        <p:txBody>
          <a:bodyPr wrap="square">
            <a:spAutoFit/>
          </a:bodyPr>
          <a:lstStyle/>
          <a:p>
            <a:pPr marL="342900" indent="-342900" algn="just">
              <a:buFont typeface="Wingdings" panose="05000000000000000000" pitchFamily="2" charset="2"/>
              <a:buChar char="q"/>
            </a:pPr>
            <a:r>
              <a:rPr lang="en-US" sz="2000">
                <a:latin typeface="Tahoma" panose="020B0604030504040204" pitchFamily="34" charset="0"/>
                <a:ea typeface="Tahoma" panose="020B0604030504040204" pitchFamily="34" charset="0"/>
                <a:cs typeface="Tahoma" panose="020B0604030504040204" pitchFamily="34" charset="0"/>
              </a:rPr>
              <a:t>Wire.onRequest (handler)</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void setup() {</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Wire.begin(8</a:t>
            </a: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n-US" sz="160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Wire.onRequest(requestEvent</a:t>
            </a: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a:t>
            </a:r>
          </a:p>
          <a:p>
            <a:pPr algn="just"/>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n-US" sz="160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void loop() {</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delay(100);</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p>
          <a:p>
            <a:pPr algn="just"/>
            <a:endParaRPr lang="en-US" sz="160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data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is requested by master</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this function is registered as an event, see setup ()</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void requestEvent() {</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Wire.write("hello "); // respond with message of 6 bytes</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 as expected by master</a:t>
            </a:r>
          </a:p>
          <a:p>
            <a:pPr algn="just"/>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n-US" sz="200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1743760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6" name="Rectangle 5"/>
          <p:cNvSpPr/>
          <p:nvPr/>
        </p:nvSpPr>
        <p:spPr>
          <a:xfrm>
            <a:off x="1036909" y="1008029"/>
            <a:ext cx="5533708" cy="5539978"/>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800" smtClean="0">
                <a:latin typeface="Tahoma" panose="020B0604030504040204" pitchFamily="34" charset="0"/>
                <a:ea typeface="Tahoma" panose="020B0604030504040204" pitchFamily="34" charset="0"/>
                <a:cs typeface="Tahoma" panose="020B0604030504040204" pitchFamily="34" charset="0"/>
              </a:rPr>
              <a:t>//Master code</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#include &lt;Wire.h&gt;</a:t>
            </a:r>
          </a:p>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void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setup()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Wire.begin(); // join i2c bus (address optional for master)</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byte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x = 0;</a:t>
            </a:r>
          </a:p>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void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loop()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Wire.beginTransmission(8); // transmit to device #8</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Wire.write("x is ");        // sends five bytes</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Wire.write(x);              // sends one byte</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Wire.endTransmission();    // stop transmitting</a:t>
            </a:r>
          </a:p>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x++;</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delay(500);</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n-US" sz="280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i2c communication between two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985" y="229607"/>
            <a:ext cx="5594078" cy="245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62025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6" name="Rectangle 5"/>
          <p:cNvSpPr/>
          <p:nvPr/>
        </p:nvSpPr>
        <p:spPr>
          <a:xfrm>
            <a:off x="719341" y="1008029"/>
            <a:ext cx="5533708" cy="2954655"/>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800" smtClean="0">
                <a:latin typeface="Tahoma" panose="020B0604030504040204" pitchFamily="34" charset="0"/>
                <a:ea typeface="Tahoma" panose="020B0604030504040204" pitchFamily="34" charset="0"/>
                <a:cs typeface="Tahoma" panose="020B0604030504040204" pitchFamily="34" charset="0"/>
              </a:rPr>
              <a:t>//Slave code</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#include &lt;Wire.h&gt;</a:t>
            </a:r>
          </a:p>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void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setup()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Wire.begin(8);                // join i2c bus with address #8</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Wire.onReceive(receiveEvent); // register event</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Serial.begin(9600);           // start serial for output</a:t>
            </a:r>
          </a:p>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n-US" sz="160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i2c communication between two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0188" y="210003"/>
            <a:ext cx="5594078" cy="24530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67697" y="2839018"/>
            <a:ext cx="5984376" cy="3416320"/>
          </a:xfrm>
          <a:prstGeom prst="rect">
            <a:avLst/>
          </a:prstGeom>
        </p:spPr>
        <p:txBody>
          <a:bodyPr wrap="square">
            <a:spAutoFit/>
          </a:bodyPr>
          <a:lstStyle/>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this function is registered as an event, see setup()</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void receiveEvent(int howMany)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while (1 &lt; Wire.available()) { // loop through all but the last</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char c = Wire.read(); // receive byte as a character</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Serial.print(c);         // print the character</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int x = Wire.read();    // receive byte as an integer</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Serial.println(x);         // print the integer</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pic>
        <p:nvPicPr>
          <p:cNvPr id="17410" name="Picture 2" descr="Slave output"/>
          <p:cNvPicPr>
            <a:picLocks noChangeAspect="1" noChangeArrowheads="1"/>
          </p:cNvPicPr>
          <p:nvPr/>
        </p:nvPicPr>
        <p:blipFill rotWithShape="1">
          <a:blip r:embed="rId3">
            <a:extLst>
              <a:ext uri="{28A0092B-C50C-407E-A947-70E740481C1C}">
                <a14:useLocalDpi xmlns:a14="http://schemas.microsoft.com/office/drawing/2010/main" val="0"/>
              </a:ext>
            </a:extLst>
          </a:blip>
          <a:srcRect r="61980" b="32533"/>
          <a:stretch/>
        </p:blipFill>
        <p:spPr bwMode="auto">
          <a:xfrm>
            <a:off x="3018916" y="3571419"/>
            <a:ext cx="2321356" cy="27697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49082" y="4883308"/>
            <a:ext cx="1576329" cy="451406"/>
          </a:xfrm>
          <a:prstGeom prst="rect">
            <a:avLst/>
          </a:prstGeom>
        </p:spPr>
        <p:txBody>
          <a:bodyPr wrap="none">
            <a:spAutoFit/>
          </a:bodyPr>
          <a:lstStyle/>
          <a:p>
            <a:pPr algn="just">
              <a:lnSpc>
                <a:spcPct val="150000"/>
              </a:lnSpc>
            </a:pPr>
            <a:r>
              <a:rPr lang="en-US" smtClean="0">
                <a:latin typeface="Tahoma" panose="020B0604030504040204" pitchFamily="34" charset="0"/>
                <a:ea typeface="Tahoma" panose="020B0604030504040204" pitchFamily="34" charset="0"/>
                <a:cs typeface="Tahoma" panose="020B0604030504040204" pitchFamily="34" charset="0"/>
              </a:rPr>
              <a:t>Slave Arduino</a:t>
            </a:r>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2863117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6" name="Rectangle 5"/>
          <p:cNvSpPr/>
          <p:nvPr/>
        </p:nvSpPr>
        <p:spPr>
          <a:xfrm>
            <a:off x="719341" y="1008029"/>
            <a:ext cx="5533708" cy="3323987"/>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800" smtClean="0">
                <a:latin typeface="Tahoma" panose="020B0604030504040204" pitchFamily="34" charset="0"/>
                <a:ea typeface="Tahoma" panose="020B0604030504040204" pitchFamily="34" charset="0"/>
                <a:cs typeface="Tahoma" panose="020B0604030504040204" pitchFamily="34" charset="0"/>
              </a:rPr>
              <a:t>//Master code</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#include &lt;Wire.h&gt;</a:t>
            </a:r>
          </a:p>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void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setup()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Serial.begin(9600); /* begin serial comm.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Wire.begin(); /* join i2c bus as master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Serial.println("I am I2C Master");</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endParaRPr lang="en-US" sz="160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6067697" y="1008029"/>
            <a:ext cx="5984376" cy="5212774"/>
          </a:xfrm>
          <a:prstGeom prst="rect">
            <a:avLst/>
          </a:prstGeom>
        </p:spPr>
        <p:txBody>
          <a:bodyPr wrap="square">
            <a:spAutoFit/>
          </a:bodyPr>
          <a:lstStyle/>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void loop()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Wire.beginTransmission(8); /* begin with device address 8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Wire.write("Hello Slave");  /* sends hello string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Wire.endTransmission();    /* stop transmitting */</a:t>
            </a:r>
          </a:p>
          <a:p>
            <a:pPr algn="just">
              <a:lnSpc>
                <a:spcPct val="150000"/>
              </a:lnSpc>
            </a:pPr>
            <a:endParaRPr lang="en-US" sz="160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Wire.requestFrom(8, 9); /* request &amp; read data of size 9 from slave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while(Wire.available()){</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char c = Wire.read();/* read data received from slave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Serial.print(c);</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Serial.println();</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delay(1000);</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pic>
        <p:nvPicPr>
          <p:cNvPr id="18434" name="Picture 2" descr="display received data from slave"/>
          <p:cNvPicPr>
            <a:picLocks noChangeAspect="1" noChangeArrowheads="1"/>
          </p:cNvPicPr>
          <p:nvPr/>
        </p:nvPicPr>
        <p:blipFill rotWithShape="1">
          <a:blip r:embed="rId2">
            <a:extLst>
              <a:ext uri="{28A0092B-C50C-407E-A947-70E740481C1C}">
                <a14:useLocalDpi xmlns:a14="http://schemas.microsoft.com/office/drawing/2010/main" val="0"/>
              </a:ext>
            </a:extLst>
          </a:blip>
          <a:srcRect t="7767" b="43409"/>
          <a:stretch/>
        </p:blipFill>
        <p:spPr bwMode="auto">
          <a:xfrm>
            <a:off x="1002744" y="4085003"/>
            <a:ext cx="4781550" cy="205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4783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Arduino Library</a:t>
            </a:r>
            <a:endParaRPr lang="en-US"/>
          </a:p>
        </p:txBody>
      </p:sp>
      <p:sp>
        <p:nvSpPr>
          <p:cNvPr id="6" name="Rectangle 5"/>
          <p:cNvSpPr/>
          <p:nvPr/>
        </p:nvSpPr>
        <p:spPr>
          <a:xfrm>
            <a:off x="719341" y="1008029"/>
            <a:ext cx="5533708" cy="3693319"/>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800" smtClean="0">
                <a:latin typeface="Tahoma" panose="020B0604030504040204" pitchFamily="34" charset="0"/>
                <a:ea typeface="Tahoma" panose="020B0604030504040204" pitchFamily="34" charset="0"/>
                <a:cs typeface="Tahoma" panose="020B0604030504040204" pitchFamily="34" charset="0"/>
              </a:rPr>
              <a:t>//Slave code</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#include &lt;Wire.h&gt;</a:t>
            </a:r>
          </a:p>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void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setup()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Wire.begin(8);                </a:t>
            </a: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join i2c bus with address 8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Wire.onReceive(receiveEvent); </a:t>
            </a: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register receive event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Wire.onRequest(requestEvent); </a:t>
            </a: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register request event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Serial.begin(9600);           </a:t>
            </a: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//start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serial comm. </a:t>
            </a:r>
            <a:endPar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Serial.println</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("I am I2C Slave");</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
        <p:nvSpPr>
          <p:cNvPr id="7" name="Rectangle 6"/>
          <p:cNvSpPr/>
          <p:nvPr/>
        </p:nvSpPr>
        <p:spPr>
          <a:xfrm>
            <a:off x="6253049" y="401346"/>
            <a:ext cx="5984376" cy="6001643"/>
          </a:xfrm>
          <a:prstGeom prst="rect">
            <a:avLst/>
          </a:prstGeom>
        </p:spPr>
        <p:txBody>
          <a:bodyPr wrap="square">
            <a:spAutoFit/>
          </a:bodyPr>
          <a:lstStyle/>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void loop()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delay(100);</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function that executes whenever data is received from master</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void receiveEvent(int howMany)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while (0 &lt;Wire.available())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char c = Wire.read();      /* receive byte as a character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Serial.print(c);           /* print the character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Serial.println();             /* to newline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r>
              <a:rPr lang="en-US" sz="1600" smtClean="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function that executes whenever data is requested from master</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void requestEvent()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 Wire.write("Hi Master");  /*send string on request */</a:t>
            </a:r>
          </a:p>
          <a:p>
            <a:pPr algn="just">
              <a:lnSpc>
                <a:spcPct val="150000"/>
              </a:lnSpc>
            </a:pPr>
            <a:r>
              <a:rPr lang="en-US" sz="160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pic>
        <p:nvPicPr>
          <p:cNvPr id="19458" name="Picture 2" descr="display output received from master"/>
          <p:cNvPicPr>
            <a:picLocks noChangeAspect="1" noChangeArrowheads="1"/>
          </p:cNvPicPr>
          <p:nvPr/>
        </p:nvPicPr>
        <p:blipFill rotWithShape="1">
          <a:blip r:embed="rId2">
            <a:extLst>
              <a:ext uri="{28A0092B-C50C-407E-A947-70E740481C1C}">
                <a14:useLocalDpi xmlns:a14="http://schemas.microsoft.com/office/drawing/2010/main" val="0"/>
              </a:ext>
            </a:extLst>
          </a:blip>
          <a:srcRect t="14115" r="34502" b="43542"/>
          <a:stretch/>
        </p:blipFill>
        <p:spPr bwMode="auto">
          <a:xfrm>
            <a:off x="1493667" y="4432819"/>
            <a:ext cx="4011476" cy="1750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156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PWM (Pulse Width Modulation)</a:t>
            </a:r>
          </a:p>
        </p:txBody>
      </p:sp>
      <p:sp>
        <p:nvSpPr>
          <p:cNvPr id="6" name="Rectangle 5"/>
          <p:cNvSpPr/>
          <p:nvPr/>
        </p:nvSpPr>
        <p:spPr>
          <a:xfrm>
            <a:off x="1036909" y="1034804"/>
            <a:ext cx="10602097" cy="1678986"/>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a:latin typeface="Tahoma" panose="020B0604030504040204" pitchFamily="34" charset="0"/>
                <a:ea typeface="Tahoma" panose="020B0604030504040204" pitchFamily="34" charset="0"/>
                <a:cs typeface="Tahoma" panose="020B0604030504040204" pitchFamily="34" charset="0"/>
              </a:rPr>
              <a:t>Xung là các trạng thái cao / thấp (HIGH/LOW) về mức điện áp được lặp đi lặp lại. Đại lượng đặc trưng cho 1 xung PWM (Pulse Width Modulation) bao gồm tần số (frequency) và chu kì xung (duty cycle).</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1036909" y="2740565"/>
            <a:ext cx="10602097" cy="3416320"/>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a:solidFill>
                  <a:srgbClr val="FFC000"/>
                </a:solidFill>
                <a:latin typeface="Tahoma" panose="020B0604030504040204" pitchFamily="34" charset="0"/>
                <a:ea typeface="Tahoma" panose="020B0604030504040204" pitchFamily="34" charset="0"/>
                <a:cs typeface="Tahoma" panose="020B0604030504040204" pitchFamily="34" charset="0"/>
              </a:rPr>
              <a:t>Tần số là gì</a:t>
            </a:r>
            <a:r>
              <a:rPr lang="vi-VN" sz="2400" smtClean="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n-US" sz="2400" smtClean="0">
              <a:solidFill>
                <a:srgbClr val="FFC000"/>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q"/>
            </a:pPr>
            <a:r>
              <a:rPr lang="vi-VN" sz="2400">
                <a:latin typeface="Tahoma" panose="020B0604030504040204" pitchFamily="34" charset="0"/>
                <a:ea typeface="Tahoma" panose="020B0604030504040204" pitchFamily="34" charset="0"/>
                <a:cs typeface="Tahoma" panose="020B0604030504040204" pitchFamily="34" charset="0"/>
              </a:rPr>
              <a:t>Tần số là số lần lặp lại trong 1 đơn vị thời gian. Đơn vị tần số là Hz, tức là số lần lặp lại dao động trong 1 giây.</a:t>
            </a:r>
          </a:p>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V</a:t>
            </a:r>
            <a:r>
              <a:rPr lang="vi-VN" sz="2400" smtClean="0">
                <a:latin typeface="Tahoma" panose="020B0604030504040204" pitchFamily="34" charset="0"/>
                <a:ea typeface="Tahoma" panose="020B0604030504040204" pitchFamily="34" charset="0"/>
                <a:cs typeface="Tahoma" panose="020B0604030504040204" pitchFamily="34" charset="0"/>
              </a:rPr>
              <a:t>í </a:t>
            </a:r>
            <a:r>
              <a:rPr lang="vi-VN" sz="2400">
                <a:latin typeface="Tahoma" panose="020B0604030504040204" pitchFamily="34" charset="0"/>
                <a:ea typeface="Tahoma" panose="020B0604030504040204" pitchFamily="34" charset="0"/>
                <a:cs typeface="Tahoma" panose="020B0604030504040204" pitchFamily="34" charset="0"/>
              </a:rPr>
              <a:t>dụ, 1Hz = 1 dao động trong 1 giây. 2Hz = 2 dao động trong 1 giây. 16MHz = 16 triệu dao động trong 1 giây.</a:t>
            </a:r>
          </a:p>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Hay</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16 </a:t>
            </a:r>
            <a:r>
              <a:rPr lang="en-US" sz="2400" smtClean="0">
                <a:latin typeface="Tahoma" panose="020B0604030504040204" pitchFamily="34" charset="0"/>
                <a:ea typeface="Tahoma" panose="020B0604030504040204" pitchFamily="34" charset="0"/>
                <a:cs typeface="Tahoma" panose="020B0604030504040204" pitchFamily="34" charset="0"/>
              </a:rPr>
              <a:t>MHz </a:t>
            </a:r>
            <a:r>
              <a:rPr lang="vi-VN" sz="2400" smtClean="0">
                <a:latin typeface="Tahoma" panose="020B0604030504040204" pitchFamily="34" charset="0"/>
                <a:ea typeface="Tahoma" panose="020B0604030504040204" pitchFamily="34" charset="0"/>
                <a:cs typeface="Tahoma" panose="020B0604030504040204" pitchFamily="34" charset="0"/>
              </a:rPr>
              <a:t>--&gt; </a:t>
            </a:r>
            <a:r>
              <a:rPr lang="vi-VN" sz="2400">
                <a:latin typeface="Tahoma" panose="020B0604030504040204" pitchFamily="34" charset="0"/>
                <a:ea typeface="Tahoma" panose="020B0604030504040204" pitchFamily="34" charset="0"/>
                <a:cs typeface="Tahoma" panose="020B0604030504040204" pitchFamily="34" charset="0"/>
              </a:rPr>
              <a:t>1 dao động </a:t>
            </a:r>
            <a:r>
              <a:rPr lang="en-US" sz="2400" smtClean="0">
                <a:latin typeface="Tahoma" panose="020B0604030504040204" pitchFamily="34" charset="0"/>
                <a:ea typeface="Tahoma" panose="020B0604030504040204" pitchFamily="34" charset="0"/>
                <a:cs typeface="Tahoma" panose="020B0604030504040204" pitchFamily="34" charset="0"/>
              </a:rPr>
              <a:t>là </a:t>
            </a:r>
            <a:r>
              <a:rPr lang="vi-VN" sz="2400" smtClean="0">
                <a:latin typeface="Tahoma" panose="020B0604030504040204" pitchFamily="34" charset="0"/>
                <a:ea typeface="Tahoma" panose="020B0604030504040204" pitchFamily="34" charset="0"/>
                <a:cs typeface="Tahoma" panose="020B0604030504040204" pitchFamily="34" charset="0"/>
              </a:rPr>
              <a:t>1/16.000.000 </a:t>
            </a:r>
            <a:r>
              <a:rPr lang="vi-VN" sz="2400">
                <a:latin typeface="Tahoma" panose="020B0604030504040204" pitchFamily="34" charset="0"/>
                <a:ea typeface="Tahoma" panose="020B0604030504040204" pitchFamily="34" charset="0"/>
                <a:cs typeface="Tahoma" panose="020B0604030504040204" pitchFamily="34" charset="0"/>
              </a:rPr>
              <a:t>(giây) = 0,0625 (micro giây)</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555093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PWM (Pulse Width Modulation)</a:t>
            </a:r>
          </a:p>
        </p:txBody>
      </p:sp>
      <p:sp>
        <p:nvSpPr>
          <p:cNvPr id="8" name="Rectangle 7"/>
          <p:cNvSpPr/>
          <p:nvPr/>
        </p:nvSpPr>
        <p:spPr>
          <a:xfrm>
            <a:off x="880154" y="1010218"/>
            <a:ext cx="6904129" cy="2308324"/>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smtClean="0">
                <a:latin typeface="Tahoma" panose="020B0604030504040204" pitchFamily="34" charset="0"/>
                <a:ea typeface="Tahoma" panose="020B0604030504040204" pitchFamily="34" charset="0"/>
                <a:cs typeface="Tahoma" panose="020B0604030504040204" pitchFamily="34" charset="0"/>
              </a:rPr>
              <a:t>1 </a:t>
            </a:r>
            <a:r>
              <a:rPr lang="vi-VN" sz="2400">
                <a:latin typeface="Tahoma" panose="020B0604030504040204" pitchFamily="34" charset="0"/>
                <a:ea typeface="Tahoma" panose="020B0604030504040204" pitchFamily="34" charset="0"/>
                <a:cs typeface="Tahoma" panose="020B0604030504040204" pitchFamily="34" charset="0"/>
              </a:rPr>
              <a:t>dao động </a:t>
            </a:r>
            <a:r>
              <a:rPr lang="vi-VN" sz="2400" smtClean="0">
                <a:latin typeface="Tahoma" panose="020B0604030504040204" pitchFamily="34" charset="0"/>
                <a:ea typeface="Tahoma" panose="020B0604030504040204" pitchFamily="34" charset="0"/>
                <a:cs typeface="Tahoma" panose="020B0604030504040204" pitchFamily="34" charset="0"/>
              </a:rPr>
              <a:t>bao </a:t>
            </a:r>
            <a:r>
              <a:rPr lang="vi-VN" sz="2400">
                <a:latin typeface="Tahoma" panose="020B0604030504040204" pitchFamily="34" charset="0"/>
                <a:ea typeface="Tahoma" panose="020B0604030504040204" pitchFamily="34" charset="0"/>
                <a:cs typeface="Tahoma" panose="020B0604030504040204" pitchFamily="34" charset="0"/>
              </a:rPr>
              <a:t>gồm 2 trạng </a:t>
            </a:r>
            <a:r>
              <a:rPr lang="vi-VN" sz="2400" smtClean="0">
                <a:latin typeface="Tahoma" panose="020B0604030504040204" pitchFamily="34" charset="0"/>
                <a:ea typeface="Tahoma" panose="020B0604030504040204" pitchFamily="34" charset="0"/>
                <a:cs typeface="Tahoma" panose="020B0604030504040204" pitchFamily="34" charset="0"/>
              </a:rPr>
              <a:t>thái: </a:t>
            </a:r>
            <a:r>
              <a:rPr lang="vi-VN" sz="2400">
                <a:latin typeface="Tahoma" panose="020B0604030504040204" pitchFamily="34" charset="0"/>
                <a:ea typeface="Tahoma" panose="020B0604030504040204" pitchFamily="34" charset="0"/>
                <a:cs typeface="Tahoma" panose="020B0604030504040204" pitchFamily="34" charset="0"/>
              </a:rPr>
              <a:t>mức cao (x giây) và mức thấp (y giây). Tỉ lệ phần trăm thời gian giữa 2 trạng thái điện này chính là chu kì xung.</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tp://k1.arduino.vn/img/2014/06/13/0/594_12333-1402655539-0-screenshot-2014-06-13-17.23.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043" y="1193358"/>
            <a:ext cx="3419475" cy="15906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80154" y="3318542"/>
            <a:ext cx="10689364" cy="1754326"/>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a:latin typeface="Tahoma" panose="020B0604030504040204" pitchFamily="34" charset="0"/>
                <a:ea typeface="Tahoma" panose="020B0604030504040204" pitchFamily="34" charset="0"/>
                <a:cs typeface="Tahoma" panose="020B0604030504040204" pitchFamily="34" charset="0"/>
              </a:rPr>
              <a:t>Với x/y = </a:t>
            </a:r>
            <a:r>
              <a:rPr lang="vi-VN" sz="2400" smtClean="0">
                <a:latin typeface="Tahoma" panose="020B0604030504040204" pitchFamily="34" charset="0"/>
                <a:ea typeface="Tahoma" panose="020B0604030504040204" pitchFamily="34" charset="0"/>
                <a:cs typeface="Tahoma" panose="020B0604030504040204" pitchFamily="34" charset="0"/>
              </a:rPr>
              <a:t>0%</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xung </a:t>
            </a:r>
            <a:r>
              <a:rPr lang="vi-VN" sz="2400">
                <a:latin typeface="Tahoma" panose="020B0604030504040204" pitchFamily="34" charset="0"/>
                <a:ea typeface="Tahoma" panose="020B0604030504040204" pitchFamily="34" charset="0"/>
                <a:cs typeface="Tahoma" panose="020B0604030504040204" pitchFamily="34" charset="0"/>
              </a:rPr>
              <a:t>chứa toàn bộ điện áp </a:t>
            </a:r>
            <a:r>
              <a:rPr lang="vi-VN" sz="2400" smtClean="0">
                <a:latin typeface="Tahoma" panose="020B0604030504040204" pitchFamily="34" charset="0"/>
                <a:ea typeface="Tahoma" panose="020B0604030504040204" pitchFamily="34" charset="0"/>
                <a:cs typeface="Tahoma" panose="020B0604030504040204" pitchFamily="34" charset="0"/>
              </a:rPr>
              <a:t>thấp</a:t>
            </a:r>
            <a:endParaRPr lang="vi-VN" sz="240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q"/>
            </a:pPr>
            <a:r>
              <a:rPr lang="vi-VN" sz="2400">
                <a:latin typeface="Tahoma" panose="020B0604030504040204" pitchFamily="34" charset="0"/>
                <a:ea typeface="Tahoma" panose="020B0604030504040204" pitchFamily="34" charset="0"/>
                <a:cs typeface="Tahoma" panose="020B0604030504040204" pitchFamily="34" charset="0"/>
              </a:rPr>
              <a:t>Với x/y = </a:t>
            </a:r>
            <a:r>
              <a:rPr lang="vi-VN" sz="2400" smtClean="0">
                <a:latin typeface="Tahoma" panose="020B0604030504040204" pitchFamily="34" charset="0"/>
                <a:ea typeface="Tahoma" panose="020B0604030504040204" pitchFamily="34" charset="0"/>
                <a:cs typeface="Tahoma" panose="020B0604030504040204" pitchFamily="34" charset="0"/>
              </a:rPr>
              <a:t>50%</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50</a:t>
            </a:r>
            <a:r>
              <a:rPr lang="vi-VN" sz="2400">
                <a:latin typeface="Tahoma" panose="020B0604030504040204" pitchFamily="34" charset="0"/>
                <a:ea typeface="Tahoma" panose="020B0604030504040204" pitchFamily="34" charset="0"/>
                <a:cs typeface="Tahoma" panose="020B0604030504040204" pitchFamily="34" charset="0"/>
              </a:rPr>
              <a:t>% thời gian </a:t>
            </a:r>
            <a:r>
              <a:rPr lang="vi-VN" sz="2400" smtClean="0">
                <a:latin typeface="Tahoma" panose="020B0604030504040204" pitchFamily="34" charset="0"/>
                <a:ea typeface="Tahoma" panose="020B0604030504040204" pitchFamily="34" charset="0"/>
                <a:cs typeface="Tahoma" panose="020B0604030504040204" pitchFamily="34" charset="0"/>
              </a:rPr>
              <a:t>có </a:t>
            </a:r>
            <a:r>
              <a:rPr lang="vi-VN" sz="2400">
                <a:latin typeface="Tahoma" panose="020B0604030504040204" pitchFamily="34" charset="0"/>
                <a:ea typeface="Tahoma" panose="020B0604030504040204" pitchFamily="34" charset="0"/>
                <a:cs typeface="Tahoma" panose="020B0604030504040204" pitchFamily="34" charset="0"/>
              </a:rPr>
              <a:t>điện áp cao, 50% </a:t>
            </a:r>
            <a:r>
              <a:rPr lang="vi-VN" sz="2400" smtClean="0">
                <a:latin typeface="Tahoma" panose="020B0604030504040204" pitchFamily="34" charset="0"/>
                <a:ea typeface="Tahoma" panose="020B0604030504040204" pitchFamily="34" charset="0"/>
                <a:cs typeface="Tahoma" panose="020B0604030504040204" pitchFamily="34" charset="0"/>
              </a:rPr>
              <a:t>xung </a:t>
            </a:r>
            <a:r>
              <a:rPr lang="vi-VN" sz="2400">
                <a:latin typeface="Tahoma" panose="020B0604030504040204" pitchFamily="34" charset="0"/>
                <a:ea typeface="Tahoma" panose="020B0604030504040204" pitchFamily="34" charset="0"/>
                <a:cs typeface="Tahoma" panose="020B0604030504040204" pitchFamily="34" charset="0"/>
              </a:rPr>
              <a:t>có điện áp thấp.</a:t>
            </a:r>
          </a:p>
          <a:p>
            <a:pPr marL="342900" indent="-342900" algn="just">
              <a:lnSpc>
                <a:spcPct val="150000"/>
              </a:lnSpc>
              <a:buFont typeface="Wingdings" panose="05000000000000000000" pitchFamily="2" charset="2"/>
              <a:buChar char="q"/>
            </a:pPr>
            <a:r>
              <a:rPr lang="vi-VN" sz="2400" smtClean="0">
                <a:latin typeface="Tahoma" panose="020B0604030504040204" pitchFamily="34" charset="0"/>
                <a:ea typeface="Tahoma" panose="020B0604030504040204" pitchFamily="34" charset="0"/>
                <a:cs typeface="Tahoma" panose="020B0604030504040204" pitchFamily="34" charset="0"/>
              </a:rPr>
              <a:t>Với </a:t>
            </a:r>
            <a:r>
              <a:rPr lang="vi-VN" sz="2400">
                <a:latin typeface="Tahoma" panose="020B0604030504040204" pitchFamily="34" charset="0"/>
                <a:ea typeface="Tahoma" panose="020B0604030504040204" pitchFamily="34" charset="0"/>
                <a:cs typeface="Tahoma" panose="020B0604030504040204" pitchFamily="34" charset="0"/>
              </a:rPr>
              <a:t>x/y=100% </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xung </a:t>
            </a:r>
            <a:r>
              <a:rPr lang="vi-VN" sz="2400">
                <a:latin typeface="Tahoma" panose="020B0604030504040204" pitchFamily="34" charset="0"/>
                <a:ea typeface="Tahoma" panose="020B0604030504040204" pitchFamily="34" charset="0"/>
                <a:cs typeface="Tahoma" panose="020B0604030504040204" pitchFamily="34" charset="0"/>
              </a:rPr>
              <a:t>chứa toàn bộ điện áp cao.</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23505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32852" y="384121"/>
            <a:ext cx="5711941" cy="109198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ATmega328</a:t>
            </a:r>
            <a:endParaRPr lang="en-US"/>
          </a:p>
        </p:txBody>
      </p:sp>
      <p:pic>
        <p:nvPicPr>
          <p:cNvPr id="4098" name="Picture 2" descr="Two Different Packages of Atmega3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852" y="1368970"/>
            <a:ext cx="4773309" cy="2824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74378" y="940545"/>
            <a:ext cx="5464629" cy="3046988"/>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MCU này có 2 dạng đóng gói DIP-28 (2 hàng chân song song, mõi bên 14 chân) và TQF-32. Các chân này bao gồm chân nguồn và chân I / O. Hầu hết các chân cắm là đa chức năng, có nghĩa là cùng một chân cắm có thể được sử dụng ở các chế độ khác nhau tùy vào cấu hình trong phần mềm</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1145326" y="4543957"/>
            <a:ext cx="10493681" cy="1569660"/>
          </a:xfrm>
          <a:prstGeom prst="rect">
            <a:avLst/>
          </a:prstGeom>
        </p:spPr>
        <p:txBody>
          <a:bodyPr wrap="square">
            <a:spAutoFit/>
          </a:bodyPr>
          <a:lstStyle/>
          <a:p>
            <a:pPr algn="just"/>
            <a:r>
              <a:rPr lang="en-US" sz="2400">
                <a:latin typeface="Tahoma" panose="020B0604030504040204" pitchFamily="34" charset="0"/>
                <a:ea typeface="Tahoma" panose="020B0604030504040204" pitchFamily="34" charset="0"/>
                <a:cs typeface="Tahoma" panose="020B0604030504040204" pitchFamily="34" charset="0"/>
              </a:rPr>
              <a:t>Điều này làm giảm số lượng chân cần thiết, </a:t>
            </a:r>
            <a:r>
              <a:rPr lang="en-US" sz="2400" smtClean="0">
                <a:latin typeface="Tahoma" panose="020B0604030504040204" pitchFamily="34" charset="0"/>
                <a:ea typeface="Tahoma" panose="020B0604030504040204" pitchFamily="34" charset="0"/>
                <a:cs typeface="Tahoma" panose="020B0604030504040204" pitchFamily="34" charset="0"/>
              </a:rPr>
              <a:t>vì một vi </a:t>
            </a:r>
            <a:r>
              <a:rPr lang="en-US" sz="2400">
                <a:latin typeface="Tahoma" panose="020B0604030504040204" pitchFamily="34" charset="0"/>
                <a:ea typeface="Tahoma" panose="020B0604030504040204" pitchFamily="34" charset="0"/>
                <a:cs typeface="Tahoma" panose="020B0604030504040204" pitchFamily="34" charset="0"/>
              </a:rPr>
              <a:t>điều khiển không yêu cầu một chân riêng biệt cho mọi chức năng. Nó cũng có thể làm cho thiết kế của bạn linh hoạt hơn, vì một kết nối I / O có thể cung cấp nhiều loại chức </a:t>
            </a:r>
            <a:r>
              <a:rPr lang="en-US" sz="2400" smtClean="0">
                <a:latin typeface="Tahoma" panose="020B0604030504040204" pitchFamily="34" charset="0"/>
                <a:ea typeface="Tahoma" panose="020B0604030504040204" pitchFamily="34" charset="0"/>
                <a:cs typeface="Tahoma" panose="020B0604030504040204" pitchFamily="34" charset="0"/>
              </a:rPr>
              <a:t>năng khác nhau.</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8808487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PWM (Pulse Width Modulation)</a:t>
            </a:r>
          </a:p>
        </p:txBody>
      </p:sp>
      <p:sp>
        <p:nvSpPr>
          <p:cNvPr id="7" name="Rectangle 6"/>
          <p:cNvSpPr/>
          <p:nvPr/>
        </p:nvSpPr>
        <p:spPr>
          <a:xfrm>
            <a:off x="893216" y="4697705"/>
            <a:ext cx="10689364" cy="1124988"/>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smtClean="0">
                <a:latin typeface="Tahoma" panose="020B0604030504040204" pitchFamily="34" charset="0"/>
                <a:ea typeface="Tahoma" panose="020B0604030504040204" pitchFamily="34" charset="0"/>
                <a:cs typeface="Tahoma" panose="020B0604030504040204" pitchFamily="34" charset="0"/>
              </a:rPr>
              <a:t>Arduino </a:t>
            </a:r>
            <a:r>
              <a:rPr lang="vi-VN" sz="2400">
                <a:latin typeface="Tahoma" panose="020B0604030504040204" pitchFamily="34" charset="0"/>
                <a:ea typeface="Tahoma" panose="020B0604030504040204" pitchFamily="34" charset="0"/>
                <a:cs typeface="Tahoma" panose="020B0604030504040204" pitchFamily="34" charset="0"/>
              </a:rPr>
              <a:t>Uno, </a:t>
            </a:r>
            <a:r>
              <a:rPr lang="en-US" sz="2400" smtClean="0">
                <a:latin typeface="Tahoma" panose="020B0604030504040204" pitchFamily="34" charset="0"/>
                <a:ea typeface="Tahoma" panose="020B0604030504040204" pitchFamily="34" charset="0"/>
                <a:cs typeface="Tahoma" panose="020B0604030504040204" pitchFamily="34" charset="0"/>
              </a:rPr>
              <a:t>f_</a:t>
            </a:r>
            <a:r>
              <a:rPr lang="vi-VN" sz="2400" smtClean="0">
                <a:latin typeface="Tahoma" panose="020B0604030504040204" pitchFamily="34" charset="0"/>
                <a:ea typeface="Tahoma" panose="020B0604030504040204" pitchFamily="34" charset="0"/>
                <a:cs typeface="Tahoma" panose="020B0604030504040204" pitchFamily="34" charset="0"/>
              </a:rPr>
              <a:t>xung </a:t>
            </a:r>
            <a:r>
              <a:rPr lang="en-US" sz="2400" smtClean="0">
                <a:latin typeface="Tahoma" panose="020B0604030504040204" pitchFamily="34" charset="0"/>
                <a:ea typeface="Tahoma" panose="020B0604030504040204" pitchFamily="34" charset="0"/>
                <a:cs typeface="Tahoma" panose="020B0604030504040204" pitchFamily="34" charset="0"/>
              </a:rPr>
              <a:t>ở</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chân 3</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9,</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10,</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11</a:t>
            </a:r>
            <a:r>
              <a:rPr lang="en-US" sz="2400" smtClean="0">
                <a:latin typeface="Tahoma" panose="020B0604030504040204" pitchFamily="34" charset="0"/>
                <a:ea typeface="Tahoma" panose="020B0604030504040204" pitchFamily="34" charset="0"/>
                <a:cs typeface="Tahoma" panose="020B0604030504040204" pitchFamily="34" charset="0"/>
              </a:rPr>
              <a:t> = </a:t>
            </a:r>
            <a:r>
              <a:rPr lang="vi-VN" sz="2400" smtClean="0">
                <a:latin typeface="Tahoma" panose="020B0604030504040204" pitchFamily="34" charset="0"/>
                <a:ea typeface="Tahoma" panose="020B0604030504040204" pitchFamily="34" charset="0"/>
                <a:cs typeface="Tahoma" panose="020B0604030504040204" pitchFamily="34" charset="0"/>
              </a:rPr>
              <a:t> 490Hz</a:t>
            </a:r>
            <a:endParaRPr lang="en-US" sz="2400" smtClean="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f_</a:t>
            </a:r>
            <a:r>
              <a:rPr lang="vi-VN" sz="2400" smtClean="0">
                <a:latin typeface="Tahoma" panose="020B0604030504040204" pitchFamily="34" charset="0"/>
                <a:ea typeface="Tahoma" panose="020B0604030504040204" pitchFamily="34" charset="0"/>
                <a:cs typeface="Tahoma" panose="020B0604030504040204" pitchFamily="34" charset="0"/>
              </a:rPr>
              <a:t>xung </a:t>
            </a:r>
            <a:r>
              <a:rPr lang="vi-VN" sz="2400">
                <a:latin typeface="Tahoma" panose="020B0604030504040204" pitchFamily="34" charset="0"/>
                <a:ea typeface="Tahoma" panose="020B0604030504040204" pitchFamily="34" charset="0"/>
                <a:cs typeface="Tahoma" panose="020B0604030504040204" pitchFamily="34" charset="0"/>
              </a:rPr>
              <a:t>trên chân 5</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6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980Hz</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749" y="260109"/>
            <a:ext cx="3762900" cy="4286848"/>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09" y="1008029"/>
            <a:ext cx="4801270" cy="2867425"/>
          </a:xfrm>
          <a:prstGeom prst="rect">
            <a:avLst/>
          </a:prstGeom>
        </p:spPr>
      </p:pic>
    </p:spTree>
    <p:extLst>
      <p:ext uri="{BB962C8B-B14F-4D97-AF65-F5344CB8AC3E}">
        <p14:creationId xmlns:p14="http://schemas.microsoft.com/office/powerpoint/2010/main" val="151455664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PWM (Pulse Width Modulation)</a:t>
            </a:r>
          </a:p>
        </p:txBody>
      </p:sp>
      <p:pic>
        <p:nvPicPr>
          <p:cNvPr id="6" name="Picture 5"/>
          <p:cNvPicPr>
            <a:picLocks noChangeAspect="1"/>
          </p:cNvPicPr>
          <p:nvPr/>
        </p:nvPicPr>
        <p:blipFill>
          <a:blip r:embed="rId2"/>
          <a:stretch>
            <a:fillRect/>
          </a:stretch>
        </p:blipFill>
        <p:spPr>
          <a:xfrm>
            <a:off x="466976" y="1008029"/>
            <a:ext cx="6562725" cy="4286250"/>
          </a:xfrm>
          <a:prstGeom prst="rect">
            <a:avLst/>
          </a:prstGeom>
        </p:spPr>
      </p:pic>
      <p:pic>
        <p:nvPicPr>
          <p:cNvPr id="8" name="Picture 7"/>
          <p:cNvPicPr>
            <a:picLocks noChangeAspect="1"/>
          </p:cNvPicPr>
          <p:nvPr/>
        </p:nvPicPr>
        <p:blipFill>
          <a:blip r:embed="rId3"/>
          <a:stretch>
            <a:fillRect/>
          </a:stretch>
        </p:blipFill>
        <p:spPr>
          <a:xfrm>
            <a:off x="7220810" y="1952334"/>
            <a:ext cx="4535471" cy="2743200"/>
          </a:xfrm>
          <a:prstGeom prst="rect">
            <a:avLst/>
          </a:prstGeom>
        </p:spPr>
      </p:pic>
    </p:spTree>
    <p:extLst>
      <p:ext uri="{BB962C8B-B14F-4D97-AF65-F5344CB8AC3E}">
        <p14:creationId xmlns:p14="http://schemas.microsoft.com/office/powerpoint/2010/main" val="198487281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Interrupt (Ngắt)</a:t>
            </a:r>
            <a:endParaRPr lang="en-US"/>
          </a:p>
        </p:txBody>
      </p:sp>
      <p:sp>
        <p:nvSpPr>
          <p:cNvPr id="9" name="Rectangle 8"/>
          <p:cNvSpPr/>
          <p:nvPr/>
        </p:nvSpPr>
        <p:spPr>
          <a:xfrm>
            <a:off x="1184952" y="1008029"/>
            <a:ext cx="10258111"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Ngắt ngoài (ngắt cứng)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036909" y="1585483"/>
            <a:ext cx="10820694" cy="4524315"/>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a:latin typeface="Tahoma" panose="020B0604030504040204" pitchFamily="34" charset="0"/>
                <a:ea typeface="Tahoma" panose="020B0604030504040204" pitchFamily="34" charset="0"/>
                <a:cs typeface="Tahoma" panose="020B0604030504040204" pitchFamily="34" charset="0"/>
              </a:rPr>
              <a:t> Interrupts, thường được gọi là ngắt, là một tín hiệu khẩn cấp gởi đến bộ xử lí, yêu cầu bộ xử lí tạm ngừng tức khắc các hoạt động hiện tại để “nhảy” đến một nơi khác thực hiện một nhiệm vụ khẩn cấp nào đó, nhiệm vụ này gọi là trình phục vụ ngắt – isr (interrupt service routine </a:t>
            </a:r>
            <a:r>
              <a:rPr lang="vi-VN" sz="2400">
                <a:latin typeface="Tahoma" panose="020B0604030504040204" pitchFamily="34" charset="0"/>
                <a:ea typeface="Tahoma" panose="020B0604030504040204" pitchFamily="34" charset="0"/>
                <a:cs typeface="Tahoma" panose="020B0604030504040204" pitchFamily="34" charset="0"/>
              </a:rPr>
              <a:t>). </a:t>
            </a:r>
            <a:endParaRPr lang="en-US" sz="2400" smtClean="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q"/>
            </a:pPr>
            <a:r>
              <a:rPr lang="vi-VN" sz="2400">
                <a:latin typeface="Tahoma" panose="020B0604030504040204" pitchFamily="34" charset="0"/>
                <a:ea typeface="Tahoma" panose="020B0604030504040204" pitchFamily="34" charset="0"/>
                <a:cs typeface="Tahoma" panose="020B0604030504040204" pitchFamily="34" charset="0"/>
              </a:rPr>
              <a:t>Sau khi kết thúc nhiệm vụ trong isr, bộ đếm chương trình sẽ được trả về giá trị trước đó để bộ xử lí quay về thực hiện tiếp các nhiệm vụ còn dang dở</a:t>
            </a:r>
            <a:r>
              <a:rPr lang="vi-VN" sz="2400">
                <a:latin typeface="Tahoma" panose="020B0604030504040204" pitchFamily="34" charset="0"/>
                <a:ea typeface="Tahoma" panose="020B0604030504040204" pitchFamily="34" charset="0"/>
                <a:cs typeface="Tahoma" panose="020B0604030504040204" pitchFamily="34" charset="0"/>
              </a:rPr>
              <a:t>. </a:t>
            </a:r>
            <a:endParaRPr lang="en-US" sz="2400" smtClean="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q"/>
            </a:pPr>
            <a:r>
              <a:rPr lang="vi-VN" sz="2400">
                <a:latin typeface="Tahoma" panose="020B0604030504040204" pitchFamily="34" charset="0"/>
                <a:ea typeface="Tahoma" panose="020B0604030504040204" pitchFamily="34" charset="0"/>
                <a:cs typeface="Tahoma" panose="020B0604030504040204" pitchFamily="34" charset="0"/>
              </a:rPr>
              <a:t> Như vậy, ngắt có mức độ ưu tiên xử lí cao nhất, ngắt thường được dùng để xử lí các sự kiện bất ngờ nhưng không tốn quá nhiều thời gian.</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4113907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Interrupt (Ngắt)</a:t>
            </a:r>
            <a:endParaRPr lang="en-US"/>
          </a:p>
        </p:txBody>
      </p:sp>
      <p:sp>
        <p:nvSpPr>
          <p:cNvPr id="9" name="Rectangle 8"/>
          <p:cNvSpPr/>
          <p:nvPr/>
        </p:nvSpPr>
        <p:spPr>
          <a:xfrm>
            <a:off x="1184952" y="1008029"/>
            <a:ext cx="10258111"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Ngắt ngoài (ngắt cứng)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036909" y="1585483"/>
            <a:ext cx="10820694" cy="3970318"/>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a:latin typeface="Tahoma" panose="020B0604030504040204" pitchFamily="34" charset="0"/>
                <a:ea typeface="Tahoma" panose="020B0604030504040204" pitchFamily="34" charset="0"/>
                <a:cs typeface="Tahoma" panose="020B0604030504040204" pitchFamily="34" charset="0"/>
              </a:rPr>
              <a:t> Ngắt là một trong 2 kỹ thuật “bắt” sự kiện cơ bản là hỏi vòng (Polling) và ngắt</a:t>
            </a:r>
            <a:r>
              <a:rPr lang="vi-VN"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Ví dụ: </a:t>
            </a:r>
            <a:r>
              <a:rPr lang="vi-VN" sz="2400" smtClean="0">
                <a:latin typeface="Tahoma" panose="020B0604030504040204" pitchFamily="34" charset="0"/>
                <a:ea typeface="Tahoma" panose="020B0604030504040204" pitchFamily="34" charset="0"/>
                <a:cs typeface="Tahoma" panose="020B0604030504040204" pitchFamily="34" charset="0"/>
              </a:rPr>
              <a:t>một </a:t>
            </a:r>
            <a:r>
              <a:rPr lang="vi-VN" sz="2400">
                <a:latin typeface="Tahoma" panose="020B0604030504040204" pitchFamily="34" charset="0"/>
                <a:ea typeface="Tahoma" panose="020B0604030504040204" pitchFamily="34" charset="0"/>
                <a:cs typeface="Tahoma" panose="020B0604030504040204" pitchFamily="34" charset="0"/>
              </a:rPr>
              <a:t>mạch điều </a:t>
            </a:r>
            <a:r>
              <a:rPr lang="vi-VN" sz="2400">
                <a:latin typeface="Tahoma" panose="020B0604030504040204" pitchFamily="34" charset="0"/>
                <a:ea typeface="Tahoma" panose="020B0604030504040204" pitchFamily="34" charset="0"/>
                <a:cs typeface="Tahoma" panose="020B0604030504040204" pitchFamily="34" charset="0"/>
              </a:rPr>
              <a:t>khiển </a:t>
            </a:r>
            <a:r>
              <a:rPr lang="vi-VN" sz="2400" smtClean="0">
                <a:latin typeface="Tahoma" panose="020B0604030504040204" pitchFamily="34" charset="0"/>
                <a:ea typeface="Tahoma" panose="020B0604030504040204" pitchFamily="34" charset="0"/>
                <a:cs typeface="Tahoma" panose="020B0604030504040204" pitchFamily="34" charset="0"/>
              </a:rPr>
              <a:t>thực </a:t>
            </a:r>
            <a:r>
              <a:rPr lang="vi-VN" sz="2400">
                <a:latin typeface="Tahoma" panose="020B0604030504040204" pitchFamily="34" charset="0"/>
                <a:ea typeface="Tahoma" panose="020B0604030504040204" pitchFamily="34" charset="0"/>
                <a:cs typeface="Tahoma" panose="020B0604030504040204" pitchFamily="34" charset="0"/>
              </a:rPr>
              <a:t>hiện rất nhiều nhiệm vụ bao gồm nhận thông tin từ người dùng qua các button </a:t>
            </a:r>
            <a:r>
              <a:rPr lang="vi-VN" sz="2400">
                <a:latin typeface="Tahoma" panose="020B0604030504040204" pitchFamily="34" charset="0"/>
                <a:ea typeface="Tahoma" panose="020B0604030504040204" pitchFamily="34" charset="0"/>
                <a:cs typeface="Tahoma" panose="020B0604030504040204" pitchFamily="34" charset="0"/>
              </a:rPr>
              <a:t>hay </a:t>
            </a:r>
            <a:r>
              <a:rPr lang="vi-VN" sz="2400" smtClean="0">
                <a:latin typeface="Tahoma" panose="020B0604030504040204" pitchFamily="34" charset="0"/>
                <a:ea typeface="Tahoma" panose="020B0604030504040204" pitchFamily="34" charset="0"/>
                <a:cs typeface="Tahoma" panose="020B0604030504040204" pitchFamily="34" charset="0"/>
              </a:rPr>
              <a:t>keypad</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nhận </a:t>
            </a:r>
            <a:r>
              <a:rPr lang="vi-VN" sz="2400">
                <a:latin typeface="Tahoma" panose="020B0604030504040204" pitchFamily="34" charset="0"/>
                <a:ea typeface="Tahoma" panose="020B0604030504040204" pitchFamily="34" charset="0"/>
                <a:cs typeface="Tahoma" panose="020B0604030504040204" pitchFamily="34" charset="0"/>
              </a:rPr>
              <a:t>tín hiệu từ cảm biến, xử lí thông tin, xuất tín hiệu điều khiển, hiển thị thông tin trạng thái lên </a:t>
            </a:r>
            <a:r>
              <a:rPr lang="vi-VN" sz="2400">
                <a:latin typeface="Tahoma" panose="020B0604030504040204" pitchFamily="34" charset="0"/>
                <a:ea typeface="Tahoma" panose="020B0604030504040204" pitchFamily="34" charset="0"/>
                <a:cs typeface="Tahoma" panose="020B0604030504040204" pitchFamily="34" charset="0"/>
              </a:rPr>
              <a:t>các </a:t>
            </a:r>
            <a:r>
              <a:rPr lang="vi-VN" sz="2400" smtClean="0">
                <a:latin typeface="Tahoma" panose="020B0604030504040204" pitchFamily="34" charset="0"/>
                <a:ea typeface="Tahoma" panose="020B0604030504040204" pitchFamily="34" charset="0"/>
                <a:cs typeface="Tahoma" panose="020B0604030504040204" pitchFamily="34" charset="0"/>
              </a:rPr>
              <a:t>LCD, </a:t>
            </a:r>
            <a:r>
              <a:rPr lang="vi-VN" sz="2400">
                <a:latin typeface="Tahoma" panose="020B0604030504040204" pitchFamily="34" charset="0"/>
                <a:ea typeface="Tahoma" panose="020B0604030504040204" pitchFamily="34" charset="0"/>
                <a:cs typeface="Tahoma" panose="020B0604030504040204" pitchFamily="34" charset="0"/>
              </a:rPr>
              <a:t>rõ ràng trong các nhiệm vụ này việc nhận thông tin người dùng (start, stop, setup, change,…) rất hiếm xảy ra (so với các nhiệm vụ khác) nhưng lại rất “khẩn cấp”, được ưu tiên hàng đầu. </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478254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Interrupt (Ngắt)</a:t>
            </a:r>
            <a:endParaRPr lang="en-US"/>
          </a:p>
        </p:txBody>
      </p:sp>
      <p:sp>
        <p:nvSpPr>
          <p:cNvPr id="9" name="Rectangle 8"/>
          <p:cNvSpPr/>
          <p:nvPr/>
        </p:nvSpPr>
        <p:spPr>
          <a:xfrm>
            <a:off x="1184952" y="1008029"/>
            <a:ext cx="10258111"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Ngắt ngoài (ngắt cứng)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036909" y="1585483"/>
            <a:ext cx="10820694" cy="4524315"/>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vi-VN" sz="2400">
                <a:latin typeface="Tahoma" panose="020B0604030504040204" pitchFamily="34" charset="0"/>
                <a:ea typeface="Tahoma" panose="020B0604030504040204" pitchFamily="34" charset="0"/>
                <a:cs typeface="Tahoma" panose="020B0604030504040204" pitchFamily="34" charset="0"/>
              </a:rPr>
              <a:t>Nếu dùng Polling nghĩa </a:t>
            </a:r>
            <a:r>
              <a:rPr lang="vi-VN" sz="2400">
                <a:latin typeface="Tahoma" panose="020B0604030504040204" pitchFamily="34" charset="0"/>
                <a:ea typeface="Tahoma" panose="020B0604030504040204" pitchFamily="34" charset="0"/>
                <a:cs typeface="Tahoma" panose="020B0604030504040204" pitchFamily="34" charset="0"/>
              </a:rPr>
              <a:t>là </a:t>
            </a:r>
            <a:r>
              <a:rPr lang="vi-VN" sz="2400" smtClean="0">
                <a:latin typeface="Tahoma" panose="020B0604030504040204" pitchFamily="34" charset="0"/>
                <a:ea typeface="Tahoma" panose="020B0604030504040204" pitchFamily="34" charset="0"/>
                <a:cs typeface="Tahoma" panose="020B0604030504040204" pitchFamily="34" charset="0"/>
              </a:rPr>
              <a:t>1 </a:t>
            </a:r>
            <a:r>
              <a:rPr lang="vi-VN" sz="2400">
                <a:latin typeface="Tahoma" panose="020B0604030504040204" pitchFamily="34" charset="0"/>
                <a:ea typeface="Tahoma" panose="020B0604030504040204" pitchFamily="34" charset="0"/>
                <a:cs typeface="Tahoma" panose="020B0604030504040204" pitchFamily="34" charset="0"/>
              </a:rPr>
              <a:t>đoạn chương trình chuyên thăm dò trạng thái của các </a:t>
            </a:r>
            <a:r>
              <a:rPr lang="vi-VN" sz="2400">
                <a:latin typeface="Tahoma" panose="020B0604030504040204" pitchFamily="34" charset="0"/>
                <a:ea typeface="Tahoma" panose="020B0604030504040204" pitchFamily="34" charset="0"/>
                <a:cs typeface="Tahoma" panose="020B0604030504040204" pitchFamily="34" charset="0"/>
              </a:rPr>
              <a:t>button </a:t>
            </a:r>
            <a:r>
              <a:rPr lang="en-US" sz="2400" smtClean="0">
                <a:latin typeface="Tahoma" panose="020B0604030504040204" pitchFamily="34" charset="0"/>
                <a:ea typeface="Tahoma" panose="020B0604030504040204" pitchFamily="34" charset="0"/>
                <a:cs typeface="Tahoma" panose="020B0604030504040204" pitchFamily="34" charset="0"/>
              </a:rPr>
              <a:t>(Hàm Input())</a:t>
            </a:r>
            <a:r>
              <a:rPr lang="vi-VN" sz="2400" smtClean="0">
                <a:latin typeface="Tahoma" panose="020B0604030504040204" pitchFamily="34" charset="0"/>
                <a:ea typeface="Tahoma" panose="020B0604030504040204" pitchFamily="34" charset="0"/>
                <a:cs typeface="Tahoma" panose="020B0604030504040204" pitchFamily="34" charset="0"/>
              </a:rPr>
              <a:t>và chèn </a:t>
            </a:r>
            <a:r>
              <a:rPr lang="vi-VN" sz="2400">
                <a:latin typeface="Tahoma" panose="020B0604030504040204" pitchFamily="34" charset="0"/>
                <a:ea typeface="Tahoma" panose="020B0604030504040204" pitchFamily="34" charset="0"/>
                <a:cs typeface="Tahoma" panose="020B0604030504040204" pitchFamily="34" charset="0"/>
              </a:rPr>
              <a:t>đoạn chương trình Input() này vào rất nhiều vị trí trong chương trình chính để tránh trường hợp bỏ sót lệnh từ người dùng, điều này thật lãng phí thời gian thực </a:t>
            </a:r>
            <a:r>
              <a:rPr lang="vi-VN" sz="2400">
                <a:latin typeface="Tahoma" panose="020B0604030504040204" pitchFamily="34" charset="0"/>
                <a:ea typeface="Tahoma" panose="020B0604030504040204" pitchFamily="34" charset="0"/>
                <a:cs typeface="Tahoma" panose="020B0604030504040204" pitchFamily="34" charset="0"/>
              </a:rPr>
              <a:t>thi</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B</a:t>
            </a:r>
            <a:r>
              <a:rPr lang="vi-VN" sz="2400" smtClean="0">
                <a:latin typeface="Tahoma" panose="020B0604030504040204" pitchFamily="34" charset="0"/>
                <a:ea typeface="Tahoma" panose="020B0604030504040204" pitchFamily="34" charset="0"/>
                <a:cs typeface="Tahoma" panose="020B0604030504040204" pitchFamily="34" charset="0"/>
              </a:rPr>
              <a:t>ằng </a:t>
            </a:r>
            <a:r>
              <a:rPr lang="vi-VN" sz="2400">
                <a:latin typeface="Tahoma" panose="020B0604030504040204" pitchFamily="34" charset="0"/>
                <a:ea typeface="Tahoma" panose="020B0604030504040204" pitchFamily="34" charset="0"/>
                <a:cs typeface="Tahoma" panose="020B0604030504040204" pitchFamily="34" charset="0"/>
              </a:rPr>
              <a:t>cách kết nối các button với đường ngắt của chip và sử dụng chương trình Input() làm trình phục vụ ngắt - isr của </a:t>
            </a:r>
            <a:r>
              <a:rPr lang="vi-VN" sz="2400">
                <a:latin typeface="Tahoma" panose="020B0604030504040204" pitchFamily="34" charset="0"/>
                <a:ea typeface="Tahoma" panose="020B0604030504040204" pitchFamily="34" charset="0"/>
                <a:cs typeface="Tahoma" panose="020B0604030504040204" pitchFamily="34" charset="0"/>
              </a:rPr>
              <a:t>ngắt </a:t>
            </a:r>
            <a:r>
              <a:rPr lang="vi-VN" sz="2400" smtClean="0">
                <a:latin typeface="Tahoma" panose="020B0604030504040204" pitchFamily="34" charset="0"/>
                <a:ea typeface="Tahoma" panose="020B0604030504040204" pitchFamily="34" charset="0"/>
                <a:cs typeface="Tahoma" panose="020B0604030504040204" pitchFamily="34" charset="0"/>
              </a:rPr>
              <a:t>đó</a:t>
            </a:r>
            <a:r>
              <a:rPr lang="en-US" sz="2400" smtClean="0">
                <a:latin typeface="Tahoma" panose="020B0604030504040204" pitchFamily="34" charset="0"/>
                <a:ea typeface="Tahoma" panose="020B0604030504040204" pitchFamily="34" charset="0"/>
                <a:cs typeface="Tahoma" panose="020B0604030504040204" pitchFamily="34" charset="0"/>
              </a:rPr>
              <a:t>. Nghĩa là, </a:t>
            </a:r>
            <a:r>
              <a:rPr lang="vi-VN" sz="2400" smtClean="0">
                <a:latin typeface="Tahoma" panose="020B0604030504040204" pitchFamily="34" charset="0"/>
                <a:ea typeface="Tahoma" panose="020B0604030504040204" pitchFamily="34" charset="0"/>
                <a:cs typeface="Tahoma" panose="020B0604030504040204" pitchFamily="34" charset="0"/>
              </a:rPr>
              <a:t>không </a:t>
            </a:r>
            <a:r>
              <a:rPr lang="vi-VN" sz="2400">
                <a:latin typeface="Tahoma" panose="020B0604030504040204" pitchFamily="34" charset="0"/>
                <a:ea typeface="Tahoma" panose="020B0604030504040204" pitchFamily="34" charset="0"/>
                <a:cs typeface="Tahoma" panose="020B0604030504040204" pitchFamily="34" charset="0"/>
              </a:rPr>
              <a:t>cần phải chèn Input() trong lúc đang thực thi và vì </a:t>
            </a:r>
            <a:r>
              <a:rPr lang="vi-VN" sz="2400">
                <a:latin typeface="Tahoma" panose="020B0604030504040204" pitchFamily="34" charset="0"/>
                <a:ea typeface="Tahoma" panose="020B0604030504040204" pitchFamily="34" charset="0"/>
                <a:cs typeface="Tahoma" panose="020B0604030504040204" pitchFamily="34" charset="0"/>
              </a:rPr>
              <a:t>thế </a:t>
            </a:r>
            <a:r>
              <a:rPr lang="en-US" sz="2400" smtClean="0">
                <a:latin typeface="Tahoma" panose="020B0604030504040204" pitchFamily="34" charset="0"/>
                <a:ea typeface="Tahoma" panose="020B0604030504040204" pitchFamily="34" charset="0"/>
                <a:cs typeface="Tahoma" panose="020B0604030504040204" pitchFamily="34" charset="0"/>
              </a:rPr>
              <a:t>tiết kiệm </a:t>
            </a:r>
            <a:r>
              <a:rPr lang="vi-VN" sz="2400" smtClean="0">
                <a:latin typeface="Tahoma" panose="020B0604030504040204" pitchFamily="34" charset="0"/>
                <a:ea typeface="Tahoma" panose="020B0604030504040204" pitchFamily="34" charset="0"/>
                <a:cs typeface="Tahoma" panose="020B0604030504040204" pitchFamily="34" charset="0"/>
              </a:rPr>
              <a:t>thời </a:t>
            </a:r>
            <a:r>
              <a:rPr lang="vi-VN" sz="2400">
                <a:latin typeface="Tahoma" panose="020B0604030504040204" pitchFamily="34" charset="0"/>
                <a:ea typeface="Tahoma" panose="020B0604030504040204" pitchFamily="34" charset="0"/>
                <a:cs typeface="Tahoma" panose="020B0604030504040204" pitchFamily="34" charset="0"/>
              </a:rPr>
              <a:t>gian </a:t>
            </a:r>
            <a:r>
              <a:rPr lang="vi-VN" sz="2400">
                <a:latin typeface="Tahoma" panose="020B0604030504040204" pitchFamily="34" charset="0"/>
                <a:ea typeface="Tahoma" panose="020B0604030504040204" pitchFamily="34" charset="0"/>
                <a:cs typeface="Tahoma" panose="020B0604030504040204" pitchFamily="34" charset="0"/>
              </a:rPr>
              <a:t>cho </a:t>
            </a:r>
            <a:r>
              <a:rPr lang="en-US" sz="2400" smtClean="0">
                <a:latin typeface="Tahoma" panose="020B0604030504040204" pitchFamily="34" charset="0"/>
                <a:ea typeface="Tahoma" panose="020B0604030504040204" pitchFamily="34" charset="0"/>
                <a:cs typeface="Tahoma" panose="020B0604030504040204" pitchFamily="34" charset="0"/>
              </a:rPr>
              <a:t>VĐK vì</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Input() chỉ được gọi khi người dùng nhấn các button. </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8183468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Interrupt (Ngắt)</a:t>
            </a:r>
            <a:endParaRPr lang="en-US"/>
          </a:p>
        </p:txBody>
      </p:sp>
      <p:sp>
        <p:nvSpPr>
          <p:cNvPr id="9" name="Rectangle 8"/>
          <p:cNvSpPr/>
          <p:nvPr/>
        </p:nvSpPr>
        <p:spPr>
          <a:xfrm>
            <a:off x="1184952" y="1008029"/>
            <a:ext cx="10258111"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Ngắt ngoài (ngắt cứng)</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tps://4.bp.blogspot.com/-PpAOeR2hoHo/Wxnn_H5pGpI/AAAAAAAAAVk/HjVl6tegmT8-swg5Zu1vG-jCKo7ktKyegCPcBGAYYCw/s1600/is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752" y="229607"/>
            <a:ext cx="6009268" cy="3828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4.bp.blogspot.com/-gDpKw03JD3Y/WxtwBs7tYfI/AAAAAAAAAvs/NTsDhxWaJ-46uKyjmqJ2P6lveVFDT9zrQCLcBGAs/s1600/image0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265" y="1517401"/>
            <a:ext cx="5211444" cy="48618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752" y="4236885"/>
            <a:ext cx="6009268" cy="2033287"/>
          </a:xfrm>
          <a:prstGeom prst="rect">
            <a:avLst/>
          </a:prstGeom>
        </p:spPr>
      </p:pic>
    </p:spTree>
    <p:extLst>
      <p:ext uri="{BB962C8B-B14F-4D97-AF65-F5344CB8AC3E}">
        <p14:creationId xmlns:p14="http://schemas.microsoft.com/office/powerpoint/2010/main" val="378216739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Interrupt (Ngắt)</a:t>
            </a:r>
            <a:endParaRPr lang="en-US"/>
          </a:p>
        </p:txBody>
      </p:sp>
      <p:sp>
        <p:nvSpPr>
          <p:cNvPr id="9" name="Rectangle 8"/>
          <p:cNvSpPr/>
          <p:nvPr/>
        </p:nvSpPr>
        <p:spPr>
          <a:xfrm>
            <a:off x="1184952" y="1008029"/>
            <a:ext cx="10258111"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Ngắt trên Arduino</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036909" y="1585483"/>
            <a:ext cx="10820694" cy="570990"/>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a:latin typeface="Tahoma" panose="020B0604030504040204" pitchFamily="34" charset="0"/>
                <a:ea typeface="Tahoma" panose="020B0604030504040204" pitchFamily="34" charset="0"/>
                <a:cs typeface="Tahoma" panose="020B0604030504040204" pitchFamily="34" charset="0"/>
              </a:rPr>
              <a:t>Cú pháp: </a:t>
            </a: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attachInterrupt(digitalPinToInterrupt(pin), ISR, mode);</a:t>
            </a:r>
            <a:endParaRPr lang="en-US" sz="240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1036909" y="2286770"/>
            <a:ext cx="10820694" cy="3416320"/>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Trong đó: </a:t>
            </a:r>
          </a:p>
          <a:p>
            <a:pPr marL="800100" lvl="1" indent="-342900" algn="just">
              <a:lnSpc>
                <a:spcPct val="150000"/>
              </a:lnSpc>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digitalPinToInterrupt(pin</a:t>
            </a:r>
            <a:r>
              <a:rPr lang="en-US" sz="2400" smtClean="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vị trí chân của ngắt. Ví dụ, Arduino Uno, </a:t>
            </a:r>
            <a:r>
              <a:rPr lang="en-US" sz="2400">
                <a:latin typeface="Tahoma" panose="020B0604030504040204" pitchFamily="34" charset="0"/>
                <a:ea typeface="Tahoma" panose="020B0604030504040204" pitchFamily="34" charset="0"/>
                <a:cs typeface="Tahoma" panose="020B0604030504040204" pitchFamily="34" charset="0"/>
              </a:rPr>
              <a:t>NANO </a:t>
            </a:r>
            <a:r>
              <a:rPr lang="en-US" sz="2400" smtClean="0">
                <a:latin typeface="Tahoma" panose="020B0604030504040204" pitchFamily="34" charset="0"/>
                <a:ea typeface="Tahoma" panose="020B0604030504040204" pitchFamily="34" charset="0"/>
                <a:cs typeface="Tahoma" panose="020B0604030504040204" pitchFamily="34" charset="0"/>
              </a:rPr>
              <a:t>các chân ngắt là: 2,3. Trong khi </a:t>
            </a:r>
            <a:r>
              <a:rPr lang="en-US" sz="2400">
                <a:latin typeface="Tahoma" panose="020B0604030504040204" pitchFamily="34" charset="0"/>
                <a:ea typeface="Tahoma" panose="020B0604030504040204" pitchFamily="34" charset="0"/>
                <a:cs typeface="Tahoma" panose="020B0604030504040204" pitchFamily="34" charset="0"/>
              </a:rPr>
              <a:t>Arduino </a:t>
            </a:r>
            <a:r>
              <a:rPr lang="en-US" sz="2400" smtClean="0">
                <a:latin typeface="Tahoma" panose="020B0604030504040204" pitchFamily="34" charset="0"/>
                <a:ea typeface="Tahoma" panose="020B0604030504040204" pitchFamily="34" charset="0"/>
                <a:cs typeface="Tahoma" panose="020B0604030504040204" pitchFamily="34" charset="0"/>
              </a:rPr>
              <a:t>Mega là: 2,3,18,19,20,21</a:t>
            </a:r>
          </a:p>
          <a:p>
            <a:pPr marL="800100" lvl="1" indent="-342900" algn="just">
              <a:lnSpc>
                <a:spcPct val="150000"/>
              </a:lnSpc>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ISR</a:t>
            </a: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Hàm (function) được gọi khi có sự kiện ngắt ngoài được kích hoạt.</a:t>
            </a:r>
          </a:p>
          <a:p>
            <a:pPr marL="800100" lvl="1" indent="-342900" algn="just">
              <a:lnSpc>
                <a:spcPct val="150000"/>
              </a:lnSpc>
              <a:buFont typeface="Wingdings" panose="05000000000000000000" pitchFamily="2" charset="2"/>
              <a:buChar char="q"/>
            </a:pPr>
            <a:r>
              <a:rPr lang="en-US" sz="2400">
                <a:solidFill>
                  <a:srgbClr val="FFC000"/>
                </a:solidFill>
                <a:latin typeface="Tahoma" panose="020B0604030504040204" pitchFamily="34" charset="0"/>
                <a:ea typeface="Tahoma" panose="020B0604030504040204" pitchFamily="34" charset="0"/>
                <a:cs typeface="Tahoma" panose="020B0604030504040204" pitchFamily="34" charset="0"/>
              </a:rPr>
              <a:t>Mode</a:t>
            </a:r>
            <a:r>
              <a:rPr lang="en-US" sz="2400">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Kiểu tín hiệu ngắt: sườn </a:t>
            </a:r>
            <a:r>
              <a:rPr lang="en-US" sz="2400">
                <a:latin typeface="Tahoma" panose="020B0604030504040204" pitchFamily="34" charset="0"/>
                <a:ea typeface="Tahoma" panose="020B0604030504040204" pitchFamily="34" charset="0"/>
                <a:cs typeface="Tahoma" panose="020B0604030504040204" pitchFamily="34" charset="0"/>
              </a:rPr>
              <a:t>âm </a:t>
            </a:r>
            <a:r>
              <a:rPr lang="en-US" sz="2400" smtClean="0">
                <a:latin typeface="Tahoma" panose="020B0604030504040204" pitchFamily="34" charset="0"/>
                <a:ea typeface="Tahoma" panose="020B0604030504040204" pitchFamily="34" charset="0"/>
                <a:cs typeface="Tahoma" panose="020B0604030504040204" pitchFamily="34" charset="0"/>
              </a:rPr>
              <a:t>(FALLING), </a:t>
            </a:r>
            <a:r>
              <a:rPr lang="en-US" sz="2400">
                <a:latin typeface="Tahoma" panose="020B0604030504040204" pitchFamily="34" charset="0"/>
                <a:ea typeface="Tahoma" panose="020B0604030504040204" pitchFamily="34" charset="0"/>
                <a:cs typeface="Tahoma" panose="020B0604030504040204" pitchFamily="34" charset="0"/>
              </a:rPr>
              <a:t>dương </a:t>
            </a:r>
            <a:r>
              <a:rPr lang="en-US" sz="2400" smtClean="0">
                <a:latin typeface="Tahoma" panose="020B0604030504040204" pitchFamily="34" charset="0"/>
                <a:ea typeface="Tahoma" panose="020B0604030504040204" pitchFamily="34" charset="0"/>
                <a:cs typeface="Tahoma" panose="020B0604030504040204" pitchFamily="34" charset="0"/>
              </a:rPr>
              <a:t>(RISING), </a:t>
            </a:r>
            <a:r>
              <a:rPr lang="en-US" sz="2400">
                <a:latin typeface="Tahoma" panose="020B0604030504040204" pitchFamily="34" charset="0"/>
                <a:ea typeface="Tahoma" panose="020B0604030504040204" pitchFamily="34" charset="0"/>
                <a:cs typeface="Tahoma" panose="020B0604030504040204" pitchFamily="34" charset="0"/>
              </a:rPr>
              <a:t>mức cao (HIGH), thấp (LOW), chuyển mức thấp/cao hay cao/thấp </a:t>
            </a:r>
            <a:r>
              <a:rPr lang="en-US" sz="240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CHANGE).</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467196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Interrupt (Ngắt)</a:t>
            </a:r>
            <a:endParaRPr lang="en-US"/>
          </a:p>
        </p:txBody>
      </p:sp>
      <p:sp>
        <p:nvSpPr>
          <p:cNvPr id="9" name="Rectangle 8"/>
          <p:cNvSpPr/>
          <p:nvPr/>
        </p:nvSpPr>
        <p:spPr>
          <a:xfrm>
            <a:off x="1184952" y="1008029"/>
            <a:ext cx="10258111"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Ngắt trên Arduino</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036909" y="1585483"/>
            <a:ext cx="10820694" cy="570990"/>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Một số lưu ý khi gọi ngắt:</a:t>
            </a:r>
            <a:endParaRPr lang="en-US" sz="240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1036909" y="2286770"/>
            <a:ext cx="10820694" cy="1124988"/>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Hàm: Interrupt </a:t>
            </a:r>
            <a:r>
              <a:rPr lang="en-US" sz="2400">
                <a:latin typeface="Tahoma" panose="020B0604030504040204" pitchFamily="34" charset="0"/>
                <a:ea typeface="Tahoma" panose="020B0604030504040204" pitchFamily="34" charset="0"/>
                <a:cs typeface="Tahoma" panose="020B0604030504040204" pitchFamily="34" charset="0"/>
              </a:rPr>
              <a:t>Service </a:t>
            </a:r>
            <a:r>
              <a:rPr lang="en-US" sz="2400">
                <a:latin typeface="Tahoma" panose="020B0604030504040204" pitchFamily="34" charset="0"/>
                <a:ea typeface="Tahoma" panose="020B0604030504040204" pitchFamily="34" charset="0"/>
                <a:cs typeface="Tahoma" panose="020B0604030504040204" pitchFamily="34" charset="0"/>
              </a:rPr>
              <a:t>Routine </a:t>
            </a:r>
            <a:r>
              <a:rPr lang="en-US" sz="2400" smtClean="0">
                <a:latin typeface="Tahoma" panose="020B0604030504040204" pitchFamily="34" charset="0"/>
                <a:ea typeface="Tahoma" panose="020B0604030504040204" pitchFamily="34" charset="0"/>
                <a:cs typeface="Tahoma" panose="020B0604030504040204" pitchFamily="34" charset="0"/>
              </a:rPr>
              <a:t>(</a:t>
            </a:r>
            <a:r>
              <a:rPr lang="en-US" sz="2400">
                <a:latin typeface="Tahoma" panose="020B0604030504040204" pitchFamily="34" charset="0"/>
                <a:ea typeface="Tahoma" panose="020B0604030504040204" pitchFamily="34" charset="0"/>
                <a:cs typeface="Tahoma" panose="020B0604030504040204" pitchFamily="34" charset="0"/>
              </a:rPr>
              <a:t>ISR</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phải viết ngắn gọn hết sức có thể.</a:t>
            </a:r>
            <a:endParaRPr lang="en-US" sz="240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Hàm Delay </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thực sự không hoạt động trong </a:t>
            </a:r>
            <a:r>
              <a:rPr lang="en-US" sz="2400">
                <a:latin typeface="Tahoma" panose="020B0604030504040204" pitchFamily="34" charset="0"/>
                <a:ea typeface="Tahoma" panose="020B0604030504040204" pitchFamily="34" charset="0"/>
                <a:cs typeface="Tahoma" panose="020B0604030504040204" pitchFamily="34" charset="0"/>
              </a:rPr>
              <a:t>ISR </a:t>
            </a:r>
            <a:r>
              <a:rPr lang="en-US" sz="2400" smtClean="0">
                <a:latin typeface="Tahoma" panose="020B0604030504040204" pitchFamily="34" charset="0"/>
                <a:ea typeface="Tahoma" panose="020B0604030504040204" pitchFamily="34" charset="0"/>
                <a:cs typeface="Tahoma" panose="020B0604030504040204" pitchFamily="34" charset="0"/>
              </a:rPr>
              <a:t>và cần phải tránh.</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9890952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Interrupt (Ngắt)</a:t>
            </a:r>
            <a:endParaRPr lang="en-US"/>
          </a:p>
        </p:txBody>
      </p:sp>
      <p:sp>
        <p:nvSpPr>
          <p:cNvPr id="9" name="Rectangle 8"/>
          <p:cNvSpPr/>
          <p:nvPr/>
        </p:nvSpPr>
        <p:spPr>
          <a:xfrm>
            <a:off x="1184952" y="1008029"/>
            <a:ext cx="10258111"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Ngắt trên Arduino</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036909" y="1585483"/>
            <a:ext cx="4919754" cy="4524315"/>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Ví dụ minh họa: </a:t>
            </a:r>
            <a:r>
              <a:rPr lang="vi-VN" sz="2400">
                <a:latin typeface="Tahoma" panose="020B0604030504040204" pitchFamily="34" charset="0"/>
                <a:ea typeface="Tahoma" panose="020B0604030504040204" pitchFamily="34" charset="0"/>
                <a:cs typeface="Tahoma" panose="020B0604030504040204" pitchFamily="34" charset="0"/>
              </a:rPr>
              <a:t>Đoạn chương trình dưới đây sẽ làm sáng đèn led khi không nhấn nút và làm đèn led tắt đi khi người dùng nhấn nút, nếu vẫn giữ nút nhấn thì đèn led vẫn còn tắt. Sau khi thả nút nhấn, đèn led sẽ sáng trở lại.</a:t>
            </a:r>
            <a:endParaRPr lang="en-US" sz="240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http://k2.arduino.vn/img/2014/06/27/0/594_8821-1403885295-0-interrupted-bb.750x528.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067697" y="1786451"/>
            <a:ext cx="5945509" cy="388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51627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Interrupt (Ngắt)</a:t>
            </a:r>
            <a:endParaRPr lang="en-US"/>
          </a:p>
        </p:txBody>
      </p:sp>
      <p:sp>
        <p:nvSpPr>
          <p:cNvPr id="9" name="Rectangle 8"/>
          <p:cNvSpPr/>
          <p:nvPr/>
        </p:nvSpPr>
        <p:spPr>
          <a:xfrm>
            <a:off x="1184952" y="1008029"/>
            <a:ext cx="10258111"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Ngắt trên Arduino</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http://k2.arduino.vn/img/2014/06/27/0/594_8821-1403885295-0-interrupted-bb.750x528.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974183" y="169563"/>
            <a:ext cx="3073991" cy="20067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36908" y="1585483"/>
            <a:ext cx="4135983" cy="1938992"/>
          </a:xfrm>
          <a:prstGeom prst="rect">
            <a:avLst/>
          </a:prstGeom>
        </p:spPr>
        <p:txBody>
          <a:bodyPr wrap="square">
            <a:spAutoFit/>
          </a:bodyPr>
          <a:lstStyle/>
          <a:p>
            <a:pPr algn="just">
              <a:lnSpc>
                <a:spcPct val="150000"/>
              </a:lnSpc>
            </a:pPr>
            <a:r>
              <a:rPr lang="en-US" sz="1600">
                <a:latin typeface="Tahoma" panose="020B0604030504040204" pitchFamily="34" charset="0"/>
                <a:ea typeface="Tahoma" panose="020B0604030504040204" pitchFamily="34" charset="0"/>
                <a:cs typeface="Tahoma" panose="020B0604030504040204" pitchFamily="34" charset="0"/>
              </a:rPr>
              <a:t>int ledPin = 13;</a:t>
            </a:r>
          </a:p>
          <a:p>
            <a:pPr algn="just">
              <a:lnSpc>
                <a:spcPct val="150000"/>
              </a:lnSpc>
            </a:pPr>
            <a:r>
              <a:rPr lang="en-US" sz="1600" smtClean="0">
                <a:latin typeface="Tahoma" panose="020B0604030504040204" pitchFamily="34" charset="0"/>
                <a:ea typeface="Tahoma" panose="020B0604030504040204" pitchFamily="34" charset="0"/>
                <a:cs typeface="Tahoma" panose="020B0604030504040204" pitchFamily="34" charset="0"/>
              </a:rPr>
              <a:t>void </a:t>
            </a:r>
            <a:r>
              <a:rPr lang="en-US" sz="1600">
                <a:latin typeface="Tahoma" panose="020B0604030504040204" pitchFamily="34" charset="0"/>
                <a:ea typeface="Tahoma" panose="020B0604030504040204" pitchFamily="34" charset="0"/>
                <a:cs typeface="Tahoma" panose="020B0604030504040204" pitchFamily="34" charset="0"/>
              </a:rPr>
              <a:t>tatled</a:t>
            </a:r>
            <a:r>
              <a:rPr lang="en-US" sz="1600" smtClean="0">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r>
              <a:rPr lang="en-US" sz="1600" smtClean="0">
                <a:latin typeface="Tahoma" panose="020B0604030504040204" pitchFamily="34" charset="0"/>
                <a:ea typeface="Tahoma" panose="020B0604030504040204" pitchFamily="34" charset="0"/>
                <a:cs typeface="Tahoma" panose="020B0604030504040204" pitchFamily="34" charset="0"/>
              </a:rPr>
              <a:t>{</a:t>
            </a:r>
            <a:endParaRPr lang="en-US" sz="160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600" smtClean="0">
                <a:latin typeface="Tahoma" panose="020B0604030504040204" pitchFamily="34" charset="0"/>
                <a:ea typeface="Tahoma" panose="020B0604030504040204" pitchFamily="34" charset="0"/>
                <a:cs typeface="Tahoma" panose="020B0604030504040204" pitchFamily="34" charset="0"/>
              </a:rPr>
              <a:t>   digitalWrite(ledPin</a:t>
            </a:r>
            <a:r>
              <a:rPr lang="en-US" sz="1600">
                <a:latin typeface="Tahoma" panose="020B0604030504040204" pitchFamily="34" charset="0"/>
                <a:ea typeface="Tahoma" panose="020B0604030504040204" pitchFamily="34" charset="0"/>
                <a:cs typeface="Tahoma" panose="020B0604030504040204" pitchFamily="34" charset="0"/>
              </a:rPr>
              <a:t>, LOW); // tắt </a:t>
            </a:r>
            <a:r>
              <a:rPr lang="en-US" sz="1600">
                <a:latin typeface="Tahoma" panose="020B0604030504040204" pitchFamily="34" charset="0"/>
                <a:ea typeface="Tahoma" panose="020B0604030504040204" pitchFamily="34" charset="0"/>
                <a:cs typeface="Tahoma" panose="020B0604030504040204" pitchFamily="34" charset="0"/>
              </a:rPr>
              <a:t>đèn </a:t>
            </a:r>
            <a:r>
              <a:rPr lang="en-US" sz="1600" smtClean="0">
                <a:latin typeface="Tahoma" panose="020B0604030504040204" pitchFamily="34" charset="0"/>
                <a:ea typeface="Tahoma" panose="020B0604030504040204" pitchFamily="34" charset="0"/>
                <a:cs typeface="Tahoma" panose="020B0604030504040204" pitchFamily="34" charset="0"/>
              </a:rPr>
              <a:t>led</a:t>
            </a:r>
          </a:p>
          <a:p>
            <a:pPr algn="just">
              <a:lnSpc>
                <a:spcPct val="150000"/>
              </a:lnSpc>
            </a:pPr>
            <a:r>
              <a:rPr lang="en-US" sz="1600" smtClean="0">
                <a:latin typeface="Tahoma" panose="020B0604030504040204" pitchFamily="34" charset="0"/>
                <a:ea typeface="Tahoma" panose="020B0604030504040204" pitchFamily="34" charset="0"/>
                <a:cs typeface="Tahoma" panose="020B0604030504040204" pitchFamily="34" charset="0"/>
              </a:rPr>
              <a:t>}</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1036908" y="3646948"/>
            <a:ext cx="8155284" cy="2308324"/>
          </a:xfrm>
          <a:prstGeom prst="rect">
            <a:avLst/>
          </a:prstGeom>
        </p:spPr>
        <p:txBody>
          <a:bodyPr wrap="square">
            <a:spAutoFit/>
          </a:bodyPr>
          <a:lstStyle/>
          <a:p>
            <a:pPr algn="just">
              <a:lnSpc>
                <a:spcPct val="150000"/>
              </a:lnSpc>
            </a:pPr>
            <a:r>
              <a:rPr lang="en-US" sz="1600" smtClean="0">
                <a:latin typeface="Tahoma" panose="020B0604030504040204" pitchFamily="34" charset="0"/>
                <a:ea typeface="Tahoma" panose="020B0604030504040204" pitchFamily="34" charset="0"/>
                <a:cs typeface="Tahoma" panose="020B0604030504040204" pitchFamily="34" charset="0"/>
              </a:rPr>
              <a:t>void </a:t>
            </a:r>
            <a:r>
              <a:rPr lang="en-US" sz="1600">
                <a:latin typeface="Tahoma" panose="020B0604030504040204" pitchFamily="34" charset="0"/>
                <a:ea typeface="Tahoma" panose="020B0604030504040204" pitchFamily="34" charset="0"/>
                <a:cs typeface="Tahoma" panose="020B0604030504040204" pitchFamily="34" charset="0"/>
              </a:rPr>
              <a:t>setup</a:t>
            </a:r>
            <a:r>
              <a:rPr lang="en-US" sz="1600" smtClean="0">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r>
              <a:rPr lang="en-US" sz="1600" smtClean="0">
                <a:latin typeface="Tahoma" panose="020B0604030504040204" pitchFamily="34" charset="0"/>
                <a:ea typeface="Tahoma" panose="020B0604030504040204" pitchFamily="34" charset="0"/>
                <a:cs typeface="Tahoma" panose="020B0604030504040204" pitchFamily="34" charset="0"/>
              </a:rPr>
              <a:t>{</a:t>
            </a:r>
            <a:endParaRPr lang="en-US" sz="160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600" smtClean="0">
                <a:latin typeface="Tahoma" panose="020B0604030504040204" pitchFamily="34" charset="0"/>
                <a:ea typeface="Tahoma" panose="020B0604030504040204" pitchFamily="34" charset="0"/>
                <a:cs typeface="Tahoma" panose="020B0604030504040204" pitchFamily="34" charset="0"/>
              </a:rPr>
              <a:t>  pinMode(ledPin</a:t>
            </a:r>
            <a:r>
              <a:rPr lang="en-US" sz="1600">
                <a:latin typeface="Tahoma" panose="020B0604030504040204" pitchFamily="34" charset="0"/>
                <a:ea typeface="Tahoma" panose="020B0604030504040204" pitchFamily="34" charset="0"/>
                <a:cs typeface="Tahoma" panose="020B0604030504040204" pitchFamily="34" charset="0"/>
              </a:rPr>
              <a:t>, </a:t>
            </a:r>
            <a:r>
              <a:rPr lang="en-US" sz="1600">
                <a:latin typeface="Tahoma" panose="020B0604030504040204" pitchFamily="34" charset="0"/>
                <a:ea typeface="Tahoma" panose="020B0604030504040204" pitchFamily="34" charset="0"/>
                <a:cs typeface="Tahoma" panose="020B0604030504040204" pitchFamily="34" charset="0"/>
              </a:rPr>
              <a:t>OUTPUT</a:t>
            </a:r>
            <a:r>
              <a:rPr lang="en-US" sz="1600" smtClean="0">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r>
              <a:rPr lang="en-US" sz="1600">
                <a:latin typeface="Tahoma" panose="020B0604030504040204" pitchFamily="34" charset="0"/>
                <a:ea typeface="Tahoma" panose="020B0604030504040204" pitchFamily="34" charset="0"/>
                <a:cs typeface="Tahoma" panose="020B0604030504040204" pitchFamily="34" charset="0"/>
              </a:rPr>
              <a:t> </a:t>
            </a:r>
            <a:r>
              <a:rPr lang="en-US" sz="1600" smtClean="0">
                <a:latin typeface="Tahoma" panose="020B0604030504040204" pitchFamily="34" charset="0"/>
                <a:ea typeface="Tahoma" panose="020B0604030504040204" pitchFamily="34" charset="0"/>
                <a:cs typeface="Tahoma" panose="020B0604030504040204" pitchFamily="34" charset="0"/>
              </a:rPr>
              <a:t> </a:t>
            </a:r>
            <a:r>
              <a:rPr lang="en-US" sz="1600">
                <a:latin typeface="Tahoma" panose="020B0604030504040204" pitchFamily="34" charset="0"/>
                <a:ea typeface="Tahoma" panose="020B0604030504040204" pitchFamily="34" charset="0"/>
                <a:cs typeface="Tahoma" panose="020B0604030504040204" pitchFamily="34" charset="0"/>
              </a:rPr>
              <a:t>pinMode(2, INPUT_PULLUP); // sử dụng điện trở kéo lên cho chân số 2, </a:t>
            </a:r>
            <a:r>
              <a:rPr lang="en-US" sz="1600">
                <a:latin typeface="Tahoma" panose="020B0604030504040204" pitchFamily="34" charset="0"/>
                <a:ea typeface="Tahoma" panose="020B0604030504040204" pitchFamily="34" charset="0"/>
                <a:cs typeface="Tahoma" panose="020B0604030504040204" pitchFamily="34" charset="0"/>
              </a:rPr>
              <a:t>ngắt </a:t>
            </a:r>
            <a:r>
              <a:rPr lang="en-US" sz="1600" smtClean="0">
                <a:latin typeface="Tahoma" panose="020B0604030504040204" pitchFamily="34" charset="0"/>
                <a:ea typeface="Tahoma" panose="020B0604030504040204" pitchFamily="34" charset="0"/>
                <a:cs typeface="Tahoma" panose="020B0604030504040204" pitchFamily="34" charset="0"/>
              </a:rPr>
              <a:t>0</a:t>
            </a:r>
          </a:p>
          <a:p>
            <a:pPr algn="just">
              <a:lnSpc>
                <a:spcPct val="150000"/>
              </a:lnSpc>
            </a:pPr>
            <a:r>
              <a:rPr lang="en-US" sz="1600">
                <a:latin typeface="Tahoma" panose="020B0604030504040204" pitchFamily="34" charset="0"/>
                <a:ea typeface="Tahoma" panose="020B0604030504040204" pitchFamily="34" charset="0"/>
                <a:cs typeface="Tahoma" panose="020B0604030504040204" pitchFamily="34" charset="0"/>
              </a:rPr>
              <a:t> </a:t>
            </a:r>
            <a:r>
              <a:rPr lang="en-US" sz="1600" smtClean="0">
                <a:latin typeface="Tahoma" panose="020B0604030504040204" pitchFamily="34" charset="0"/>
                <a:ea typeface="Tahoma" panose="020B0604030504040204" pitchFamily="34" charset="0"/>
                <a:cs typeface="Tahoma" panose="020B0604030504040204" pitchFamily="34" charset="0"/>
              </a:rPr>
              <a:t> attachInterrupt(0</a:t>
            </a:r>
            <a:r>
              <a:rPr lang="en-US" sz="1600">
                <a:latin typeface="Tahoma" panose="020B0604030504040204" pitchFamily="34" charset="0"/>
                <a:ea typeface="Tahoma" panose="020B0604030504040204" pitchFamily="34" charset="0"/>
                <a:cs typeface="Tahoma" panose="020B0604030504040204" pitchFamily="34" charset="0"/>
              </a:rPr>
              <a:t>, tatled, LOW); // gọi hàm tatled liên tục khi còn nhấn nút</a:t>
            </a:r>
          </a:p>
          <a:p>
            <a:pPr algn="just">
              <a:lnSpc>
                <a:spcPct val="150000"/>
              </a:lnSpc>
            </a:pPr>
            <a:r>
              <a:rPr lang="en-US" sz="1600" smtClean="0">
                <a:latin typeface="Tahoma" panose="020B0604030504040204" pitchFamily="34" charset="0"/>
                <a:ea typeface="Tahoma" panose="020B0604030504040204" pitchFamily="34" charset="0"/>
                <a:cs typeface="Tahoma" panose="020B0604030504040204" pitchFamily="34" charset="0"/>
              </a:rPr>
              <a:t>}</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067697" y="1585483"/>
            <a:ext cx="5612085" cy="3139321"/>
          </a:xfrm>
          <a:prstGeom prst="rect">
            <a:avLst/>
          </a:prstGeom>
        </p:spPr>
        <p:txBody>
          <a:bodyPr wrap="square">
            <a:spAutoFit/>
          </a:bodyPr>
          <a:lstStyle/>
          <a:p>
            <a:pPr algn="just">
              <a:lnSpc>
                <a:spcPct val="150000"/>
              </a:lnSpc>
            </a:pPr>
            <a:r>
              <a:rPr lang="vi-VN" sz="1600">
                <a:latin typeface="Tahoma" panose="020B0604030504040204" pitchFamily="34" charset="0"/>
                <a:ea typeface="Tahoma" panose="020B0604030504040204" pitchFamily="34" charset="0"/>
                <a:cs typeface="Tahoma" panose="020B0604030504040204" pitchFamily="34" charset="0"/>
              </a:rPr>
              <a:t>void loop()</a:t>
            </a:r>
          </a:p>
          <a:p>
            <a:pPr algn="just">
              <a:lnSpc>
                <a:spcPct val="150000"/>
              </a:lnSpc>
            </a:pPr>
            <a:r>
              <a:rPr lang="vi-VN" sz="1600">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r>
              <a:rPr lang="vi-VN" sz="1600">
                <a:latin typeface="Tahoma" panose="020B0604030504040204" pitchFamily="34" charset="0"/>
                <a:ea typeface="Tahoma" panose="020B0604030504040204" pitchFamily="34" charset="0"/>
                <a:cs typeface="Tahoma" panose="020B0604030504040204" pitchFamily="34" charset="0"/>
              </a:rPr>
              <a:t>    // đoạn chương trình này nhấp nháy led sau 500ms</a:t>
            </a:r>
          </a:p>
          <a:p>
            <a:pPr algn="just">
              <a:lnSpc>
                <a:spcPct val="150000"/>
              </a:lnSpc>
            </a:pPr>
            <a:r>
              <a:rPr lang="vi-VN" sz="1600">
                <a:latin typeface="Tahoma" panose="020B0604030504040204" pitchFamily="34" charset="0"/>
                <a:ea typeface="Tahoma" panose="020B0604030504040204" pitchFamily="34" charset="0"/>
                <a:cs typeface="Tahoma" panose="020B0604030504040204" pitchFamily="34" charset="0"/>
              </a:rPr>
              <a:t>    digitalWrite(ledPin, HIGH);</a:t>
            </a:r>
          </a:p>
          <a:p>
            <a:pPr algn="just">
              <a:lnSpc>
                <a:spcPct val="150000"/>
              </a:lnSpc>
            </a:pPr>
            <a:r>
              <a:rPr lang="vi-VN" sz="1600">
                <a:latin typeface="Tahoma" panose="020B0604030504040204" pitchFamily="34" charset="0"/>
                <a:ea typeface="Tahoma" panose="020B0604030504040204" pitchFamily="34" charset="0"/>
                <a:cs typeface="Tahoma" panose="020B0604030504040204" pitchFamily="34" charset="0"/>
              </a:rPr>
              <a:t>    delay(500);</a:t>
            </a:r>
          </a:p>
          <a:p>
            <a:pPr algn="just">
              <a:lnSpc>
                <a:spcPct val="150000"/>
              </a:lnSpc>
            </a:pPr>
            <a:r>
              <a:rPr lang="vi-VN" sz="1600">
                <a:latin typeface="Tahoma" panose="020B0604030504040204" pitchFamily="34" charset="0"/>
                <a:ea typeface="Tahoma" panose="020B0604030504040204" pitchFamily="34" charset="0"/>
                <a:cs typeface="Tahoma" panose="020B0604030504040204" pitchFamily="34" charset="0"/>
              </a:rPr>
              <a:t>    digitalWrite(ledPin, LOW);</a:t>
            </a:r>
          </a:p>
          <a:p>
            <a:pPr algn="just">
              <a:lnSpc>
                <a:spcPct val="150000"/>
              </a:lnSpc>
            </a:pPr>
            <a:r>
              <a:rPr lang="vi-VN" sz="1600">
                <a:latin typeface="Tahoma" panose="020B0604030504040204" pitchFamily="34" charset="0"/>
                <a:ea typeface="Tahoma" panose="020B0604030504040204" pitchFamily="34" charset="0"/>
                <a:cs typeface="Tahoma" panose="020B0604030504040204" pitchFamily="34" charset="0"/>
              </a:rPr>
              <a:t>    delay(500);</a:t>
            </a:r>
          </a:p>
          <a:p>
            <a:pPr algn="just">
              <a:lnSpc>
                <a:spcPct val="150000"/>
              </a:lnSpc>
            </a:pPr>
            <a:r>
              <a:rPr lang="vi-VN" sz="1600">
                <a:latin typeface="Tahoma" panose="020B0604030504040204" pitchFamily="34" charset="0"/>
                <a:ea typeface="Tahoma" panose="020B0604030504040204" pitchFamily="34" charset="0"/>
                <a:cs typeface="Tahoma" panose="020B0604030504040204" pitchFamily="34" charset="0"/>
              </a:rPr>
              <a:t>} </a:t>
            </a:r>
            <a:endParaRPr lang="en-US" sz="16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20528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32852" y="384121"/>
            <a:ext cx="5711941" cy="109198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Digital I/O</a:t>
            </a:r>
            <a:endParaRPr lang="en-US"/>
          </a:p>
        </p:txBody>
      </p:sp>
      <p:sp>
        <p:nvSpPr>
          <p:cNvPr id="6" name="Rectangle 5"/>
          <p:cNvSpPr/>
          <p:nvPr/>
        </p:nvSpPr>
        <p:spPr>
          <a:xfrm>
            <a:off x="6224449" y="1295769"/>
            <a:ext cx="5464629" cy="1569660"/>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Có 3 cổng giao tiếp: </a:t>
            </a:r>
            <a:r>
              <a:rPr lang="en-US" sz="2400">
                <a:latin typeface="Tahoma" panose="020B0604030504040204" pitchFamily="34" charset="0"/>
                <a:ea typeface="Tahoma" panose="020B0604030504040204" pitchFamily="34" charset="0"/>
                <a:cs typeface="Tahoma" panose="020B0604030504040204" pitchFamily="34" charset="0"/>
              </a:rPr>
              <a:t>PORTC, PORTB, </a:t>
            </a:r>
            <a:r>
              <a:rPr lang="en-US" sz="2400" smtClean="0">
                <a:latin typeface="Tahoma" panose="020B0604030504040204" pitchFamily="34" charset="0"/>
                <a:ea typeface="Tahoma" panose="020B0604030504040204" pitchFamily="34" charset="0"/>
                <a:cs typeface="Tahoma" panose="020B0604030504040204" pitchFamily="34" charset="0"/>
              </a:rPr>
              <a:t>và </a:t>
            </a:r>
            <a:r>
              <a:rPr lang="en-US" sz="2400">
                <a:latin typeface="Tahoma" panose="020B0604030504040204" pitchFamily="34" charset="0"/>
                <a:ea typeface="Tahoma" panose="020B0604030504040204" pitchFamily="34" charset="0"/>
                <a:cs typeface="Tahoma" panose="020B0604030504040204" pitchFamily="34" charset="0"/>
              </a:rPr>
              <a:t>PORTD. </a:t>
            </a:r>
            <a:r>
              <a:rPr lang="en-US" sz="2400" smtClean="0">
                <a:latin typeface="Tahoma" panose="020B0604030504040204" pitchFamily="34" charset="0"/>
                <a:ea typeface="Tahoma" panose="020B0604030504040204" pitchFamily="34" charset="0"/>
                <a:cs typeface="Tahoma" panose="020B0604030504040204" pitchFamily="34" charset="0"/>
              </a:rPr>
              <a:t>Tất cả các chân này có thể dùng chung cho 2 mục đích (general-purpose digital) vào/ra dạng số. </a:t>
            </a:r>
          </a:p>
        </p:txBody>
      </p:sp>
      <p:pic>
        <p:nvPicPr>
          <p:cNvPr id="5122" name="Picture 2" descr="Atmega328 Pinout With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72" y="1476103"/>
            <a:ext cx="5800725" cy="387667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66972" y="5579699"/>
            <a:ext cx="5800725" cy="646331"/>
          </a:xfrm>
          <a:prstGeom prst="rect">
            <a:avLst/>
          </a:prstGeom>
        </p:spPr>
        <p:txBody>
          <a:bodyPr wrap="square">
            <a:spAutoFit/>
          </a:bodyPr>
          <a:lstStyle/>
          <a:p>
            <a:r>
              <a:rPr lang="en-US" i="1">
                <a:latin typeface="Tahoma" panose="020B0604030504040204" pitchFamily="34" charset="0"/>
                <a:ea typeface="Tahoma" panose="020B0604030504040204" pitchFamily="34" charset="0"/>
                <a:cs typeface="Tahoma" panose="020B0604030504040204" pitchFamily="34" charset="0"/>
              </a:rPr>
              <a:t>ATmega328 </a:t>
            </a:r>
            <a:r>
              <a:rPr lang="en-US" i="1" smtClean="0">
                <a:latin typeface="Tahoma" panose="020B0604030504040204" pitchFamily="34" charset="0"/>
                <a:ea typeface="Tahoma" panose="020B0604030504040204" pitchFamily="34" charset="0"/>
                <a:cs typeface="Tahoma" panose="020B0604030504040204" pitchFamily="34" charset="0"/>
              </a:rPr>
              <a:t>(32KB </a:t>
            </a:r>
            <a:r>
              <a:rPr lang="en-US" i="1">
                <a:latin typeface="Tahoma" panose="020B0604030504040204" pitchFamily="34" charset="0"/>
                <a:ea typeface="Tahoma" panose="020B0604030504040204" pitchFamily="34" charset="0"/>
                <a:cs typeface="Tahoma" panose="020B0604030504040204" pitchFamily="34" charset="0"/>
              </a:rPr>
              <a:t>flash, 1KB EEPROM</a:t>
            </a:r>
            <a:r>
              <a:rPr lang="en-US" i="1" smtClean="0">
                <a:latin typeface="Tahoma" panose="020B0604030504040204" pitchFamily="34" charset="0"/>
                <a:ea typeface="Tahoma" panose="020B0604030504040204" pitchFamily="34" charset="0"/>
                <a:cs typeface="Tahoma" panose="020B0604030504040204" pitchFamily="34" charset="0"/>
              </a:rPr>
              <a:t>, </a:t>
            </a:r>
            <a:r>
              <a:rPr lang="en-US" i="1">
                <a:latin typeface="Tahoma" panose="020B0604030504040204" pitchFamily="34" charset="0"/>
                <a:ea typeface="Tahoma" panose="020B0604030504040204" pitchFamily="34" charset="0"/>
                <a:cs typeface="Tahoma" panose="020B0604030504040204" pitchFamily="34" charset="0"/>
              </a:rPr>
              <a:t>2KB </a:t>
            </a:r>
            <a:r>
              <a:rPr lang="en-US" i="1" smtClean="0">
                <a:latin typeface="Tahoma" panose="020B0604030504040204" pitchFamily="34" charset="0"/>
                <a:ea typeface="Tahoma" panose="020B0604030504040204" pitchFamily="34" charset="0"/>
                <a:cs typeface="Tahoma" panose="020B0604030504040204" pitchFamily="34" charset="0"/>
              </a:rPr>
              <a:t>RAM) ATmega168 (16KB </a:t>
            </a:r>
            <a:r>
              <a:rPr lang="en-US" i="1">
                <a:latin typeface="Tahoma" panose="020B0604030504040204" pitchFamily="34" charset="0"/>
                <a:ea typeface="Tahoma" panose="020B0604030504040204" pitchFamily="34" charset="0"/>
                <a:cs typeface="Tahoma" panose="020B0604030504040204" pitchFamily="34" charset="0"/>
              </a:rPr>
              <a:t>flash, 512 bytes EEPROM, </a:t>
            </a:r>
            <a:r>
              <a:rPr lang="en-US" i="1" smtClean="0">
                <a:latin typeface="Tahoma" panose="020B0604030504040204" pitchFamily="34" charset="0"/>
                <a:ea typeface="Tahoma" panose="020B0604030504040204" pitchFamily="34" charset="0"/>
                <a:cs typeface="Tahoma" panose="020B0604030504040204" pitchFamily="34" charset="0"/>
              </a:rPr>
              <a:t>1KB </a:t>
            </a:r>
            <a:r>
              <a:rPr lang="en-US" i="1">
                <a:latin typeface="Tahoma" panose="020B0604030504040204" pitchFamily="34" charset="0"/>
                <a:ea typeface="Tahoma" panose="020B0604030504040204" pitchFamily="34" charset="0"/>
                <a:cs typeface="Tahoma" panose="020B0604030504040204" pitchFamily="34" charset="0"/>
              </a:rPr>
              <a:t>RAM</a:t>
            </a:r>
          </a:p>
        </p:txBody>
      </p:sp>
      <p:sp>
        <p:nvSpPr>
          <p:cNvPr id="9" name="Rectangle 8"/>
          <p:cNvSpPr/>
          <p:nvPr/>
        </p:nvSpPr>
        <p:spPr>
          <a:xfrm>
            <a:off x="6224449" y="2919737"/>
            <a:ext cx="5464629" cy="1938992"/>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Ngoài ra, PORTC chân 0 (pin0) đến chân 5 (pin5) có thể được sử dụng cho bộ chuyển đổi tín hiệu tương tự - số (ADC) thay vì tín hiệu vào/ra dạng số (digital I/O).</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6224449" y="4913037"/>
            <a:ext cx="5464629" cy="1200329"/>
          </a:xfrm>
          <a:prstGeom prst="rect">
            <a:avLst/>
          </a:prstGeom>
        </p:spPr>
        <p:txBody>
          <a:bodyPr wrap="square">
            <a:spAutoFit/>
          </a:bodyPr>
          <a:lstStyle/>
          <a:p>
            <a:r>
              <a:rPr lang="en-US" sz="2400" smtClean="0">
                <a:latin typeface="Tahoma" panose="020B0604030504040204" pitchFamily="34" charset="0"/>
                <a:ea typeface="Tahoma" panose="020B0604030504040204" pitchFamily="34" charset="0"/>
                <a:cs typeface="Tahoma" panose="020B0604030504040204" pitchFamily="34" charset="0"/>
              </a:rPr>
              <a:t>Có một số chân được sử dụng băm xung (PWM) có ký hiệu </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trên </a:t>
            </a:r>
            <a:r>
              <a:rPr lang="en-US" sz="2400">
                <a:latin typeface="Tahoma" panose="020B0604030504040204" pitchFamily="34" charset="0"/>
                <a:ea typeface="Tahoma" panose="020B0604030504040204" pitchFamily="34" charset="0"/>
                <a:cs typeface="Tahoma" panose="020B0604030504040204" pitchFamily="34" charset="0"/>
              </a:rPr>
              <a:t>Arduino board.</a:t>
            </a:r>
          </a:p>
        </p:txBody>
      </p:sp>
    </p:spTree>
    <p:extLst>
      <p:ext uri="{BB962C8B-B14F-4D97-AF65-F5344CB8AC3E}">
        <p14:creationId xmlns:p14="http://schemas.microsoft.com/office/powerpoint/2010/main" val="817357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32852" y="384121"/>
            <a:ext cx="5711941" cy="109198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Digital I/O</a:t>
            </a:r>
            <a:endParaRPr lang="en-US"/>
          </a:p>
        </p:txBody>
      </p:sp>
      <p:sp>
        <p:nvSpPr>
          <p:cNvPr id="3" name="Rectangle 2"/>
          <p:cNvSpPr/>
          <p:nvPr/>
        </p:nvSpPr>
        <p:spPr>
          <a:xfrm>
            <a:off x="1232852" y="1476103"/>
            <a:ext cx="10301651" cy="1569660"/>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C</a:t>
            </a:r>
            <a:r>
              <a:rPr lang="vi-VN" sz="2400" smtClean="0">
                <a:latin typeface="Tahoma" panose="020B0604030504040204" pitchFamily="34" charset="0"/>
                <a:ea typeface="Tahoma" panose="020B0604030504040204" pitchFamily="34" charset="0"/>
                <a:cs typeface="Tahoma" panose="020B0604030504040204" pitchFamily="34" charset="0"/>
              </a:rPr>
              <a:t>ấu </a:t>
            </a:r>
            <a:r>
              <a:rPr lang="vi-VN" sz="2400">
                <a:latin typeface="Tahoma" panose="020B0604030504040204" pitchFamily="34" charset="0"/>
                <a:ea typeface="Tahoma" panose="020B0604030504040204" pitchFamily="34" charset="0"/>
                <a:cs typeface="Tahoma" panose="020B0604030504040204" pitchFamily="34" charset="0"/>
              </a:rPr>
              <a:t>hình chân </a:t>
            </a:r>
            <a:r>
              <a:rPr lang="en-US" sz="2400" smtClean="0">
                <a:latin typeface="Tahoma" panose="020B0604030504040204" pitchFamily="34" charset="0"/>
                <a:ea typeface="Tahoma" panose="020B0604030504040204" pitchFamily="34" charset="0"/>
                <a:cs typeface="Tahoma" panose="020B0604030504040204" pitchFamily="34" charset="0"/>
              </a:rPr>
              <a:t>thành </a:t>
            </a:r>
            <a:r>
              <a:rPr lang="vi-VN" sz="2400" smtClean="0">
                <a:latin typeface="Tahoma" panose="020B0604030504040204" pitchFamily="34" charset="0"/>
                <a:ea typeface="Tahoma" panose="020B0604030504040204" pitchFamily="34" charset="0"/>
                <a:cs typeface="Tahoma" panose="020B0604030504040204" pitchFamily="34" charset="0"/>
              </a:rPr>
              <a:t>ngõ </a:t>
            </a:r>
            <a:r>
              <a:rPr lang="vi-VN" sz="2400">
                <a:latin typeface="Tahoma" panose="020B0604030504040204" pitchFamily="34" charset="0"/>
                <a:ea typeface="Tahoma" panose="020B0604030504040204" pitchFamily="34" charset="0"/>
                <a:cs typeface="Tahoma" panose="020B0604030504040204" pitchFamily="34" charset="0"/>
              </a:rPr>
              <a:t>vào (input) hoặc ngõ ra (</a:t>
            </a:r>
            <a:r>
              <a:rPr lang="vi-VN" sz="2400" smtClean="0">
                <a:latin typeface="Tahoma" panose="020B0604030504040204" pitchFamily="34" charset="0"/>
                <a:ea typeface="Tahoma" panose="020B0604030504040204" pitchFamily="34" charset="0"/>
                <a:cs typeface="Tahoma" panose="020B0604030504040204" pitchFamily="34" charset="0"/>
              </a:rPr>
              <a:t>output</a:t>
            </a:r>
            <a:r>
              <a:rPr lang="en-US" sz="2400" smtClean="0">
                <a:latin typeface="Tahoma" panose="020B0604030504040204" pitchFamily="34" charset="0"/>
                <a:ea typeface="Tahoma" panose="020B0604030504040204" pitchFamily="34" charset="0"/>
                <a:cs typeface="Tahoma" panose="020B0604030504040204" pitchFamily="34" charset="0"/>
              </a:rPr>
              <a:t>) tương tự như </a:t>
            </a:r>
            <a:r>
              <a:rPr lang="vi-VN" sz="2400" smtClean="0">
                <a:latin typeface="Tahoma" panose="020B0604030504040204" pitchFamily="34" charset="0"/>
                <a:ea typeface="Tahoma" panose="020B0604030504040204" pitchFamily="34" charset="0"/>
                <a:cs typeface="Tahoma" panose="020B0604030504040204" pitchFamily="34" charset="0"/>
              </a:rPr>
              <a:t>cấu </a:t>
            </a:r>
            <a:r>
              <a:rPr lang="vi-VN" sz="2400">
                <a:latin typeface="Tahoma" panose="020B0604030504040204" pitchFamily="34" charset="0"/>
                <a:ea typeface="Tahoma" panose="020B0604030504040204" pitchFamily="34" charset="0"/>
                <a:cs typeface="Tahoma" panose="020B0604030504040204" pitchFamily="34" charset="0"/>
              </a:rPr>
              <a:t>hình thanh </a:t>
            </a:r>
            <a:r>
              <a:rPr lang="vi-VN" sz="2400" smtClean="0">
                <a:latin typeface="Tahoma" panose="020B0604030504040204" pitchFamily="34" charset="0"/>
                <a:ea typeface="Tahoma" panose="020B0604030504040204" pitchFamily="34" charset="0"/>
                <a:cs typeface="Tahoma" panose="020B0604030504040204" pitchFamily="34" charset="0"/>
              </a:rPr>
              <a:t>ghi</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hướng </a:t>
            </a:r>
            <a:r>
              <a:rPr lang="vi-VN" sz="2400">
                <a:latin typeface="Tahoma" panose="020B0604030504040204" pitchFamily="34" charset="0"/>
                <a:ea typeface="Tahoma" panose="020B0604030504040204" pitchFamily="34" charset="0"/>
                <a:cs typeface="Tahoma" panose="020B0604030504040204" pitchFamily="34" charset="0"/>
              </a:rPr>
              <a:t>dữ liệu DDR (Data Direction Register), nếu 1 bit của thanh ghi DDR là 0 thì chân đó </a:t>
            </a:r>
            <a:r>
              <a:rPr lang="vi-VN" sz="2400" smtClean="0">
                <a:latin typeface="Tahoma" panose="020B0604030504040204" pitchFamily="34" charset="0"/>
                <a:ea typeface="Tahoma" panose="020B0604030504040204" pitchFamily="34" charset="0"/>
                <a:cs typeface="Tahoma" panose="020B0604030504040204" pitchFamily="34" charset="0"/>
              </a:rPr>
              <a:t>sẽ</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vi-VN" sz="2400">
                <a:latin typeface="Tahoma" panose="020B0604030504040204" pitchFamily="34" charset="0"/>
                <a:ea typeface="Tahoma" panose="020B0604030504040204" pitchFamily="34" charset="0"/>
                <a:cs typeface="Tahoma" panose="020B0604030504040204" pitchFamily="34" charset="0"/>
              </a:rPr>
              <a:t>cấu hình là input, giá trị bit bằng 1 là output</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a:latin typeface="Tahoma" panose="020B0604030504040204" pitchFamily="34" charset="0"/>
                <a:ea typeface="Tahoma" panose="020B0604030504040204" pitchFamily="34" charset="0"/>
                <a:cs typeface="Tahoma" panose="020B0604030504040204" pitchFamily="34" charset="0"/>
              </a:rPr>
              <a:t> Giá trị mặc định ban đầu của các bit này là 0 (input).</a:t>
            </a:r>
          </a:p>
        </p:txBody>
      </p:sp>
      <p:sp>
        <p:nvSpPr>
          <p:cNvPr id="11" name="Rectangle 10"/>
          <p:cNvSpPr/>
          <p:nvPr/>
        </p:nvSpPr>
        <p:spPr>
          <a:xfrm>
            <a:off x="1102224" y="3166684"/>
            <a:ext cx="10301651" cy="830997"/>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DDR là tên gọi chung của các thanh ghi ở chip ATmega328P, nó bao gồm 3 thanh ghi DDRB</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DDRC</a:t>
            </a:r>
            <a:r>
              <a:rPr lang="vi-VN" sz="240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DDRD</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1102224" y="4118602"/>
            <a:ext cx="10544634" cy="2107900"/>
          </a:xfrm>
          <a:prstGeom prst="rect">
            <a:avLst/>
          </a:prstGeom>
        </p:spPr>
      </p:pic>
    </p:spTree>
    <p:extLst>
      <p:ext uri="{BB962C8B-B14F-4D97-AF65-F5344CB8AC3E}">
        <p14:creationId xmlns:p14="http://schemas.microsoft.com/office/powerpoint/2010/main" val="41042548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32852" y="384121"/>
            <a:ext cx="5711941" cy="109198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Digital I/O</a:t>
            </a:r>
            <a:endParaRPr lang="en-US"/>
          </a:p>
        </p:txBody>
      </p:sp>
      <p:sp>
        <p:nvSpPr>
          <p:cNvPr id="3" name="Rectangle 2"/>
          <p:cNvSpPr/>
          <p:nvPr/>
        </p:nvSpPr>
        <p:spPr>
          <a:xfrm>
            <a:off x="1232852" y="1476103"/>
            <a:ext cx="10301651" cy="1938992"/>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Như vậy, nếu </a:t>
            </a:r>
            <a:r>
              <a:rPr lang="vi-VN" sz="2400" smtClean="0">
                <a:latin typeface="Tahoma" panose="020B0604030504040204" pitchFamily="34" charset="0"/>
                <a:ea typeface="Tahoma" panose="020B0604030504040204" pitchFamily="34" charset="0"/>
                <a:cs typeface="Tahoma" panose="020B0604030504040204" pitchFamily="34" charset="0"/>
              </a:rPr>
              <a:t>muốn </a:t>
            </a:r>
            <a:r>
              <a:rPr lang="vi-VN" sz="2400">
                <a:latin typeface="Tahoma" panose="020B0604030504040204" pitchFamily="34" charset="0"/>
                <a:ea typeface="Tahoma" panose="020B0604030504040204" pitchFamily="34" charset="0"/>
                <a:cs typeface="Tahoma" panose="020B0604030504040204" pitchFamily="34" charset="0"/>
              </a:rPr>
              <a:t>cho các chân từ D0 - D7 là ngõ ra thì ta cần cài đặt DDRD = </a:t>
            </a:r>
            <a:r>
              <a:rPr lang="vi-VN" sz="2400" smtClean="0">
                <a:latin typeface="Tahoma" panose="020B0604030504040204" pitchFamily="34" charset="0"/>
                <a:ea typeface="Tahoma" panose="020B0604030504040204" pitchFamily="34" charset="0"/>
                <a:cs typeface="Tahoma" panose="020B0604030504040204" pitchFamily="34" charset="0"/>
              </a:rPr>
              <a:t>0b00000000</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(0b </a:t>
            </a:r>
            <a:r>
              <a:rPr lang="vi-VN" sz="2400">
                <a:latin typeface="Tahoma" panose="020B0604030504040204" pitchFamily="34" charset="0"/>
                <a:ea typeface="Tahoma" panose="020B0604030504040204" pitchFamily="34" charset="0"/>
                <a:cs typeface="Tahoma" panose="020B0604030504040204" pitchFamily="34" charset="0"/>
              </a:rPr>
              <a:t>là định dạng kiểu nhị phân, được hiểu là gán giá trị 0 hoặc 1 cho từng bit</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a:t>
            </a:r>
          </a:p>
          <a:p>
            <a:pPr algn="just"/>
            <a:r>
              <a:rPr lang="en-US" sz="2400" smtClean="0">
                <a:latin typeface="Tahoma" panose="020B0604030504040204" pitchFamily="34" charset="0"/>
                <a:ea typeface="Tahoma" panose="020B0604030504040204" pitchFamily="34" charset="0"/>
                <a:cs typeface="Tahoma" panose="020B0604030504040204" pitchFamily="34" charset="0"/>
              </a:rPr>
              <a:t>Thiết lập </a:t>
            </a:r>
            <a:r>
              <a:rPr lang="vi-VN" sz="2400" smtClean="0">
                <a:latin typeface="Tahoma" panose="020B0604030504040204" pitchFamily="34" charset="0"/>
                <a:ea typeface="Tahoma" panose="020B0604030504040204" pitchFamily="34" charset="0"/>
                <a:cs typeface="Tahoma" panose="020B0604030504040204" pitchFamily="34" charset="0"/>
              </a:rPr>
              <a:t>các </a:t>
            </a:r>
            <a:r>
              <a:rPr lang="vi-VN" sz="2400">
                <a:latin typeface="Tahoma" panose="020B0604030504040204" pitchFamily="34" charset="0"/>
                <a:ea typeface="Tahoma" panose="020B0604030504040204" pitchFamily="34" charset="0"/>
                <a:cs typeface="Tahoma" panose="020B0604030504040204" pitchFamily="34" charset="0"/>
              </a:rPr>
              <a:t>chân này </a:t>
            </a:r>
            <a:r>
              <a:rPr lang="vi-VN" sz="2400" smtClean="0">
                <a:latin typeface="Tahoma" panose="020B0604030504040204" pitchFamily="34" charset="0"/>
                <a:ea typeface="Tahoma" panose="020B0604030504040204" pitchFamily="34" charset="0"/>
                <a:cs typeface="Tahoma" panose="020B0604030504040204" pitchFamily="34" charset="0"/>
              </a:rPr>
              <a:t>mức</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HIGH </a:t>
            </a:r>
            <a:r>
              <a:rPr lang="vi-VN" sz="2400">
                <a:latin typeface="Tahoma" panose="020B0604030504040204" pitchFamily="34" charset="0"/>
                <a:ea typeface="Tahoma" panose="020B0604030504040204" pitchFamily="34" charset="0"/>
                <a:cs typeface="Tahoma" panose="020B0604030504040204" pitchFamily="34" charset="0"/>
              </a:rPr>
              <a:t>thì cài đặt giá trị thanh ghi PORTD = 0b11111111.</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856335" y="3415095"/>
            <a:ext cx="6839994" cy="286232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just"/>
            <a:r>
              <a:rPr lang="vi-VN" i="1">
                <a:latin typeface="Tahoma" panose="020B0604030504040204" pitchFamily="34" charset="0"/>
                <a:ea typeface="Tahoma" panose="020B0604030504040204" pitchFamily="34" charset="0"/>
                <a:cs typeface="Tahoma" panose="020B0604030504040204" pitchFamily="34" charset="0"/>
              </a:rPr>
              <a:t>Sets pin 13 to the same value as pin 7, declared as an input.</a:t>
            </a:r>
          </a:p>
          <a:p>
            <a:pPr algn="just"/>
            <a:endParaRPr lang="vi-VN" i="1">
              <a:latin typeface="Tahoma" panose="020B0604030504040204" pitchFamily="34" charset="0"/>
              <a:ea typeface="Tahoma" panose="020B0604030504040204" pitchFamily="34" charset="0"/>
              <a:cs typeface="Tahoma" panose="020B0604030504040204" pitchFamily="34" charset="0"/>
            </a:endParaRPr>
          </a:p>
          <a:p>
            <a:pPr algn="just"/>
            <a:r>
              <a:rPr lang="vi-VN" i="1">
                <a:latin typeface="Tahoma" panose="020B0604030504040204" pitchFamily="34" charset="0"/>
                <a:ea typeface="Tahoma" panose="020B0604030504040204" pitchFamily="34" charset="0"/>
                <a:cs typeface="Tahoma" panose="020B0604030504040204" pitchFamily="34" charset="0"/>
              </a:rPr>
              <a:t>int ledPin = 13;  // LED connected to digital pin 13</a:t>
            </a:r>
          </a:p>
          <a:p>
            <a:pPr algn="just"/>
            <a:r>
              <a:rPr lang="vi-VN" i="1">
                <a:latin typeface="Tahoma" panose="020B0604030504040204" pitchFamily="34" charset="0"/>
                <a:ea typeface="Tahoma" panose="020B0604030504040204" pitchFamily="34" charset="0"/>
                <a:cs typeface="Tahoma" panose="020B0604030504040204" pitchFamily="34" charset="0"/>
              </a:rPr>
              <a:t>int inPin = 7;    // pushbutton connected to digital pin 7</a:t>
            </a:r>
          </a:p>
          <a:p>
            <a:pPr algn="just"/>
            <a:r>
              <a:rPr lang="vi-VN" i="1">
                <a:latin typeface="Tahoma" panose="020B0604030504040204" pitchFamily="34" charset="0"/>
                <a:ea typeface="Tahoma" panose="020B0604030504040204" pitchFamily="34" charset="0"/>
                <a:cs typeface="Tahoma" panose="020B0604030504040204" pitchFamily="34" charset="0"/>
              </a:rPr>
              <a:t>int val = 0;      // variable to store the read value</a:t>
            </a:r>
          </a:p>
          <a:p>
            <a:pPr algn="just"/>
            <a:endParaRPr lang="vi-VN" i="1">
              <a:latin typeface="Tahoma" panose="020B0604030504040204" pitchFamily="34" charset="0"/>
              <a:ea typeface="Tahoma" panose="020B0604030504040204" pitchFamily="34" charset="0"/>
              <a:cs typeface="Tahoma" panose="020B0604030504040204" pitchFamily="34" charset="0"/>
            </a:endParaRPr>
          </a:p>
          <a:p>
            <a:pPr algn="just"/>
            <a:r>
              <a:rPr lang="vi-VN" i="1">
                <a:latin typeface="Tahoma" panose="020B0604030504040204" pitchFamily="34" charset="0"/>
                <a:ea typeface="Tahoma" panose="020B0604030504040204" pitchFamily="34" charset="0"/>
                <a:cs typeface="Tahoma" panose="020B0604030504040204" pitchFamily="34" charset="0"/>
              </a:rPr>
              <a:t>void setup() {</a:t>
            </a:r>
          </a:p>
          <a:p>
            <a:pPr algn="just"/>
            <a:r>
              <a:rPr lang="vi-VN" i="1">
                <a:latin typeface="Tahoma" panose="020B0604030504040204" pitchFamily="34" charset="0"/>
                <a:ea typeface="Tahoma" panose="020B0604030504040204" pitchFamily="34" charset="0"/>
                <a:cs typeface="Tahoma" panose="020B0604030504040204" pitchFamily="34" charset="0"/>
              </a:rPr>
              <a:t>  pinMode(ledPin, OUTPUT);  // sets the digital pin 13 as output</a:t>
            </a:r>
          </a:p>
          <a:p>
            <a:pPr algn="just"/>
            <a:r>
              <a:rPr lang="vi-VN" i="1">
                <a:latin typeface="Tahoma" panose="020B0604030504040204" pitchFamily="34" charset="0"/>
                <a:ea typeface="Tahoma" panose="020B0604030504040204" pitchFamily="34" charset="0"/>
                <a:cs typeface="Tahoma" panose="020B0604030504040204" pitchFamily="34" charset="0"/>
              </a:rPr>
              <a:t>  pinMode(inPin, INPUT);    // sets the digital pin 7 as input</a:t>
            </a:r>
          </a:p>
          <a:p>
            <a:pPr algn="just"/>
            <a:r>
              <a:rPr lang="vi-VN" i="1" smtClean="0">
                <a:latin typeface="Tahoma" panose="020B0604030504040204" pitchFamily="34" charset="0"/>
                <a:ea typeface="Tahoma" panose="020B0604030504040204" pitchFamily="34" charset="0"/>
                <a:cs typeface="Tahoma" panose="020B0604030504040204" pitchFamily="34" charset="0"/>
              </a:rPr>
              <a:t>}</a:t>
            </a:r>
            <a:endParaRPr lang="vi-VN" i="1">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7721687" y="3415095"/>
            <a:ext cx="3841247"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just"/>
            <a:r>
              <a:rPr lang="vi-VN" i="1" smtClean="0">
                <a:latin typeface="Tahoma" panose="020B0604030504040204" pitchFamily="34" charset="0"/>
                <a:ea typeface="Tahoma" panose="020B0604030504040204" pitchFamily="34" charset="0"/>
                <a:cs typeface="Tahoma" panose="020B0604030504040204" pitchFamily="34" charset="0"/>
              </a:rPr>
              <a:t>void </a:t>
            </a:r>
            <a:r>
              <a:rPr lang="vi-VN" i="1">
                <a:latin typeface="Tahoma" panose="020B0604030504040204" pitchFamily="34" charset="0"/>
                <a:ea typeface="Tahoma" panose="020B0604030504040204" pitchFamily="34" charset="0"/>
                <a:cs typeface="Tahoma" panose="020B0604030504040204" pitchFamily="34" charset="0"/>
              </a:rPr>
              <a:t>loop() {</a:t>
            </a:r>
          </a:p>
          <a:p>
            <a:pPr algn="just"/>
            <a:r>
              <a:rPr lang="vi-VN" i="1">
                <a:latin typeface="Tahoma" panose="020B0604030504040204" pitchFamily="34" charset="0"/>
                <a:ea typeface="Tahoma" panose="020B0604030504040204" pitchFamily="34" charset="0"/>
                <a:cs typeface="Tahoma" panose="020B0604030504040204" pitchFamily="34" charset="0"/>
              </a:rPr>
              <a:t>  val = digitalRead(inPin);   </a:t>
            </a:r>
            <a:endParaRPr lang="en-US" i="1" smtClean="0">
              <a:latin typeface="Tahoma" panose="020B0604030504040204" pitchFamily="34" charset="0"/>
              <a:ea typeface="Tahoma" panose="020B0604030504040204" pitchFamily="34" charset="0"/>
              <a:cs typeface="Tahoma" panose="020B0604030504040204" pitchFamily="34" charset="0"/>
            </a:endParaRPr>
          </a:p>
          <a:p>
            <a:pPr algn="just"/>
            <a:r>
              <a:rPr lang="vi-VN" i="1" smtClean="0">
                <a:latin typeface="Tahoma" panose="020B0604030504040204" pitchFamily="34" charset="0"/>
                <a:ea typeface="Tahoma" panose="020B0604030504040204" pitchFamily="34" charset="0"/>
                <a:cs typeface="Tahoma" panose="020B0604030504040204" pitchFamily="34" charset="0"/>
              </a:rPr>
              <a:t>// </a:t>
            </a:r>
            <a:r>
              <a:rPr lang="vi-VN" i="1">
                <a:latin typeface="Tahoma" panose="020B0604030504040204" pitchFamily="34" charset="0"/>
                <a:ea typeface="Tahoma" panose="020B0604030504040204" pitchFamily="34" charset="0"/>
                <a:cs typeface="Tahoma" panose="020B0604030504040204" pitchFamily="34" charset="0"/>
              </a:rPr>
              <a:t>read the input pin</a:t>
            </a:r>
          </a:p>
          <a:p>
            <a:pPr algn="just"/>
            <a:r>
              <a:rPr lang="vi-VN" i="1">
                <a:latin typeface="Tahoma" panose="020B0604030504040204" pitchFamily="34" charset="0"/>
                <a:ea typeface="Tahoma" panose="020B0604030504040204" pitchFamily="34" charset="0"/>
                <a:cs typeface="Tahoma" panose="020B0604030504040204" pitchFamily="34" charset="0"/>
              </a:rPr>
              <a:t>  digitalWrite(ledPin, val);  </a:t>
            </a:r>
            <a:endParaRPr lang="en-US" i="1" smtClean="0">
              <a:latin typeface="Tahoma" panose="020B0604030504040204" pitchFamily="34" charset="0"/>
              <a:ea typeface="Tahoma" panose="020B0604030504040204" pitchFamily="34" charset="0"/>
              <a:cs typeface="Tahoma" panose="020B0604030504040204" pitchFamily="34" charset="0"/>
            </a:endParaRPr>
          </a:p>
          <a:p>
            <a:pPr algn="just"/>
            <a:r>
              <a:rPr lang="vi-VN" i="1" smtClean="0">
                <a:latin typeface="Tahoma" panose="020B0604030504040204" pitchFamily="34" charset="0"/>
                <a:ea typeface="Tahoma" panose="020B0604030504040204" pitchFamily="34" charset="0"/>
                <a:cs typeface="Tahoma" panose="020B0604030504040204" pitchFamily="34" charset="0"/>
              </a:rPr>
              <a:t>// </a:t>
            </a:r>
            <a:r>
              <a:rPr lang="vi-VN" i="1">
                <a:latin typeface="Tahoma" panose="020B0604030504040204" pitchFamily="34" charset="0"/>
                <a:ea typeface="Tahoma" panose="020B0604030504040204" pitchFamily="34" charset="0"/>
                <a:cs typeface="Tahoma" panose="020B0604030504040204" pitchFamily="34" charset="0"/>
              </a:rPr>
              <a:t>sets the LED to the button's value</a:t>
            </a:r>
          </a:p>
          <a:p>
            <a:pPr algn="just"/>
            <a:r>
              <a:rPr lang="vi-VN" i="1">
                <a:latin typeface="Tahoma" panose="020B0604030504040204" pitchFamily="34" charset="0"/>
                <a:ea typeface="Tahoma" panose="020B0604030504040204" pitchFamily="34" charset="0"/>
                <a:cs typeface="Tahoma" panose="020B0604030504040204" pitchFamily="34" charset="0"/>
              </a:rPr>
              <a:t>}</a:t>
            </a:r>
            <a:endParaRPr lang="en-US" sz="2400" i="1">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7721687" y="5354087"/>
            <a:ext cx="3761735" cy="369332"/>
          </a:xfrm>
          <a:prstGeom prst="rect">
            <a:avLst/>
          </a:prstGeom>
        </p:spPr>
        <p:txBody>
          <a:bodyPr wrap="none">
            <a:spAutoFit/>
          </a:bodyPr>
          <a:lstStyle/>
          <a:p>
            <a:r>
              <a:rPr lang="en-US">
                <a:hlinkClick r:id="rId2"/>
              </a:rPr>
              <a:t>https://www.arduino.cc/reference/en/</a:t>
            </a:r>
            <a:endParaRPr lang="en-US"/>
          </a:p>
        </p:txBody>
      </p:sp>
    </p:spTree>
    <p:extLst>
      <p:ext uri="{BB962C8B-B14F-4D97-AF65-F5344CB8AC3E}">
        <p14:creationId xmlns:p14="http://schemas.microsoft.com/office/powerpoint/2010/main" val="10557593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32852" y="384121"/>
            <a:ext cx="5711941" cy="109198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Sơ đồ chân và ghép nối</a:t>
            </a:r>
            <a:endParaRPr lang="en-US"/>
          </a:p>
        </p:txBody>
      </p:sp>
      <p:pic>
        <p:nvPicPr>
          <p:cNvPr id="6146" name="Picture 2" descr="Arduino UNO R3 Pinout"/>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5315" y="1314568"/>
            <a:ext cx="5486400" cy="47987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www.allaboutcircuits.com/uploads/articles/Arduino_Parts_dia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341" y="1314568"/>
            <a:ext cx="6527344" cy="479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113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6" name="Rectangle 5"/>
          <p:cNvSpPr/>
          <p:nvPr/>
        </p:nvSpPr>
        <p:spPr>
          <a:xfrm>
            <a:off x="6224449" y="872951"/>
            <a:ext cx="5464629" cy="830997"/>
          </a:xfrm>
          <a:prstGeom prst="rect">
            <a:avLst/>
          </a:prstGeom>
        </p:spPr>
        <p:txBody>
          <a:bodyPr wrap="square">
            <a:spAutoFit/>
          </a:bodyPr>
          <a:lstStyle/>
          <a:p>
            <a:pPr algn="just"/>
            <a:r>
              <a:rPr lang="en-US" sz="2400">
                <a:latin typeface="Tahoma" panose="020B0604030504040204" pitchFamily="34" charset="0"/>
                <a:ea typeface="Tahoma" panose="020B0604030504040204" pitchFamily="34" charset="0"/>
                <a:cs typeface="Tahoma" panose="020B0604030504040204" pitchFamily="34" charset="0"/>
              </a:rPr>
              <a:t>PORTC0 </a:t>
            </a:r>
            <a:r>
              <a:rPr lang="en-US" sz="2400" smtClean="0">
                <a:latin typeface="Tahoma" panose="020B0604030504040204" pitchFamily="34" charset="0"/>
                <a:ea typeface="Tahoma" panose="020B0604030504040204" pitchFamily="34" charset="0"/>
                <a:cs typeface="Tahoma" panose="020B0604030504040204" pitchFamily="34" charset="0"/>
              </a:rPr>
              <a:t>- PORTC5 là bộ chuyển đổi  A/D 10bit (0V - 5V ~ 0 – 1023). </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6224449" y="1703948"/>
            <a:ext cx="5464629" cy="1200329"/>
          </a:xfrm>
          <a:prstGeom prst="rect">
            <a:avLst/>
          </a:prstGeom>
        </p:spPr>
        <p:txBody>
          <a:bodyPr wrap="square">
            <a:spAutoFit/>
          </a:bodyPr>
          <a:lstStyle/>
          <a:p>
            <a:pPr algn="just"/>
            <a:r>
              <a:rPr lang="en-US" sz="2400">
                <a:latin typeface="Tahoma" panose="020B0604030504040204" pitchFamily="34" charset="0"/>
                <a:ea typeface="Tahoma" panose="020B0604030504040204" pitchFamily="34" charset="0"/>
                <a:cs typeface="Tahoma" panose="020B0604030504040204" pitchFamily="34" charset="0"/>
              </a:rPr>
              <a:t>AVCC: </a:t>
            </a:r>
            <a:r>
              <a:rPr lang="en-US" sz="2400" smtClean="0">
                <a:latin typeface="Tahoma" panose="020B0604030504040204" pitchFamily="34" charset="0"/>
                <a:ea typeface="Tahoma" panose="020B0604030504040204" pitchFamily="34" charset="0"/>
                <a:cs typeface="Tahoma" panose="020B0604030504040204" pitchFamily="34" charset="0"/>
              </a:rPr>
              <a:t>Nguồn cung cấp cho bộ A/D</a:t>
            </a:r>
          </a:p>
          <a:p>
            <a:pPr algn="just"/>
            <a:r>
              <a:rPr lang="en-US" sz="2400" smtClean="0">
                <a:latin typeface="Tahoma" panose="020B0604030504040204" pitchFamily="34" charset="0"/>
                <a:ea typeface="Tahoma" panose="020B0604030504040204" pitchFamily="34" charset="0"/>
                <a:cs typeface="Tahoma" panose="020B0604030504040204" pitchFamily="34" charset="0"/>
              </a:rPr>
              <a:t>AREF: Điện áp tham chiếu cho ADC</a:t>
            </a:r>
          </a:p>
          <a:p>
            <a:pPr algn="just"/>
            <a:r>
              <a:rPr lang="en-US" sz="2400" smtClean="0">
                <a:latin typeface="Tahoma" panose="020B0604030504040204" pitchFamily="34" charset="0"/>
                <a:ea typeface="Tahoma" panose="020B0604030504040204" pitchFamily="34" charset="0"/>
                <a:cs typeface="Tahoma" panose="020B0604030504040204" pitchFamily="34" charset="0"/>
              </a:rPr>
              <a:t>GND: Ground (0V)</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Atmega328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226" y="909772"/>
            <a:ext cx="4152900" cy="54387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558243" y="3028995"/>
            <a:ext cx="6130835" cy="2308324"/>
          </a:xfrm>
          <a:prstGeom prst="rect">
            <a:avLst/>
          </a:prstGeom>
        </p:spPr>
        <p:txBody>
          <a:bodyPr wrap="square">
            <a:spAutoFit/>
          </a:bodyPr>
          <a:lstStyle/>
          <a:p>
            <a:pPr algn="just"/>
            <a:r>
              <a:rPr lang="vi-VN" sz="2400" i="1">
                <a:latin typeface="Tahoma" panose="020B0604030504040204" pitchFamily="34" charset="0"/>
                <a:ea typeface="Tahoma" panose="020B0604030504040204" pitchFamily="34" charset="0"/>
                <a:cs typeface="Tahoma" panose="020B0604030504040204" pitchFamily="34" charset="0"/>
              </a:rPr>
              <a:t>Ví dụ nhiệt độ không khí buổi sáng là 25</a:t>
            </a:r>
            <a:r>
              <a:rPr lang="vi-VN" sz="2400" i="1" baseline="30000">
                <a:latin typeface="Tahoma" panose="020B0604030504040204" pitchFamily="34" charset="0"/>
                <a:ea typeface="Tahoma" panose="020B0604030504040204" pitchFamily="34" charset="0"/>
                <a:cs typeface="Tahoma" panose="020B0604030504040204" pitchFamily="34" charset="0"/>
              </a:rPr>
              <a:t>o</a:t>
            </a:r>
            <a:r>
              <a:rPr lang="vi-VN" sz="2400" i="1">
                <a:latin typeface="Tahoma" panose="020B0604030504040204" pitchFamily="34" charset="0"/>
                <a:ea typeface="Tahoma" panose="020B0604030504040204" pitchFamily="34" charset="0"/>
                <a:cs typeface="Tahoma" panose="020B0604030504040204" pitchFamily="34" charset="0"/>
              </a:rPr>
              <a:t>C và buổi trưa là 32</a:t>
            </a:r>
            <a:r>
              <a:rPr lang="vi-VN" sz="2400" i="1" baseline="30000">
                <a:latin typeface="Tahoma" panose="020B0604030504040204" pitchFamily="34" charset="0"/>
                <a:ea typeface="Tahoma" panose="020B0604030504040204" pitchFamily="34" charset="0"/>
                <a:cs typeface="Tahoma" panose="020B0604030504040204" pitchFamily="34" charset="0"/>
              </a:rPr>
              <a:t>o</a:t>
            </a:r>
            <a:r>
              <a:rPr lang="vi-VN" sz="2400" i="1">
                <a:latin typeface="Tahoma" panose="020B0604030504040204" pitchFamily="34" charset="0"/>
                <a:ea typeface="Tahoma" panose="020B0604030504040204" pitchFamily="34" charset="0"/>
                <a:cs typeface="Tahoma" panose="020B0604030504040204" pitchFamily="34" charset="0"/>
              </a:rPr>
              <a:t>C, giữa hai mức giá trị này có vô số các giá trị liên tục mà nhiệt độ phải “đi qua” để có thể đạt mức 32</a:t>
            </a:r>
            <a:r>
              <a:rPr lang="vi-VN" sz="2400" i="1" baseline="30000">
                <a:latin typeface="Tahoma" panose="020B0604030504040204" pitchFamily="34" charset="0"/>
                <a:ea typeface="Tahoma" panose="020B0604030504040204" pitchFamily="34" charset="0"/>
                <a:cs typeface="Tahoma" panose="020B0604030504040204" pitchFamily="34" charset="0"/>
              </a:rPr>
              <a:t>o</a:t>
            </a:r>
            <a:r>
              <a:rPr lang="vi-VN" sz="2400" i="1">
                <a:latin typeface="Tahoma" panose="020B0604030504040204" pitchFamily="34" charset="0"/>
                <a:ea typeface="Tahoma" panose="020B0604030504040204" pitchFamily="34" charset="0"/>
                <a:cs typeface="Tahoma" panose="020B0604030504040204" pitchFamily="34" charset="0"/>
              </a:rPr>
              <a:t>C từ 25</a:t>
            </a:r>
            <a:r>
              <a:rPr lang="vi-VN" sz="2400" i="1" baseline="30000">
                <a:latin typeface="Tahoma" panose="020B0604030504040204" pitchFamily="34" charset="0"/>
                <a:ea typeface="Tahoma" panose="020B0604030504040204" pitchFamily="34" charset="0"/>
                <a:cs typeface="Tahoma" panose="020B0604030504040204" pitchFamily="34" charset="0"/>
              </a:rPr>
              <a:t>o</a:t>
            </a:r>
            <a:r>
              <a:rPr lang="vi-VN" sz="2400" i="1">
                <a:latin typeface="Tahoma" panose="020B0604030504040204" pitchFamily="34" charset="0"/>
                <a:ea typeface="Tahoma" panose="020B0604030504040204" pitchFamily="34" charset="0"/>
                <a:cs typeface="Tahoma" panose="020B0604030504040204" pitchFamily="34" charset="0"/>
              </a:rPr>
              <a:t>C, đại lượng nhiệt độ như thế gọi là một đại lượng </a:t>
            </a:r>
            <a:r>
              <a:rPr lang="vi-VN" sz="2400" i="1" smtClean="0">
                <a:latin typeface="Tahoma" panose="020B0604030504040204" pitchFamily="34" charset="0"/>
                <a:ea typeface="Tahoma" panose="020B0604030504040204" pitchFamily="34" charset="0"/>
                <a:cs typeface="Tahoma" panose="020B0604030504040204" pitchFamily="34" charset="0"/>
              </a:rPr>
              <a:t>analog</a:t>
            </a:r>
            <a:r>
              <a:rPr lang="en-US" sz="2400" i="1" smtClean="0">
                <a:latin typeface="Tahoma" panose="020B0604030504040204" pitchFamily="34" charset="0"/>
                <a:ea typeface="Tahoma" panose="020B0604030504040204" pitchFamily="34" charset="0"/>
                <a:cs typeface="Tahoma" panose="020B0604030504040204" pitchFamily="34" charset="0"/>
              </a:rPr>
              <a:t>.</a:t>
            </a:r>
            <a:endParaRPr lang="en-US" sz="2400" i="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6420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6" name="Rectangle 5"/>
          <p:cNvSpPr/>
          <p:nvPr/>
        </p:nvSpPr>
        <p:spPr>
          <a:xfrm>
            <a:off x="1036909" y="1134208"/>
            <a:ext cx="5572897" cy="3785652"/>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P</a:t>
            </a:r>
            <a:r>
              <a:rPr lang="vi-VN" sz="2400" smtClean="0">
                <a:latin typeface="Tahoma" panose="020B0604030504040204" pitchFamily="34" charset="0"/>
                <a:ea typeface="Tahoma" panose="020B0604030504040204" pitchFamily="34" charset="0"/>
                <a:cs typeface="Tahoma" panose="020B0604030504040204" pitchFamily="34" charset="0"/>
              </a:rPr>
              <a:t>hương </a:t>
            </a:r>
            <a:r>
              <a:rPr lang="vi-VN" sz="2400">
                <a:latin typeface="Tahoma" panose="020B0604030504040204" pitchFamily="34" charset="0"/>
                <a:ea typeface="Tahoma" panose="020B0604030504040204" pitchFamily="34" charset="0"/>
                <a:cs typeface="Tahoma" panose="020B0604030504040204" pitchFamily="34" charset="0"/>
              </a:rPr>
              <a:t>pháp chuyển đổi </a:t>
            </a:r>
            <a:r>
              <a:rPr lang="en-US" sz="2400" smtClean="0">
                <a:latin typeface="Tahoma" panose="020B0604030504040204" pitchFamily="34" charset="0"/>
                <a:ea typeface="Tahoma" panose="020B0604030504040204" pitchFamily="34" charset="0"/>
                <a:cs typeface="Tahoma" panose="020B0604030504040204" pitchFamily="34" charset="0"/>
              </a:rPr>
              <a:t>ADC:</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P</a:t>
            </a:r>
            <a:r>
              <a:rPr lang="vi-VN" sz="2400" smtClean="0">
                <a:latin typeface="Tahoma" panose="020B0604030504040204" pitchFamily="34" charset="0"/>
                <a:ea typeface="Tahoma" panose="020B0604030504040204" pitchFamily="34" charset="0"/>
                <a:cs typeface="Tahoma" panose="020B0604030504040204" pitchFamily="34" charset="0"/>
              </a:rPr>
              <a:t>hương </a:t>
            </a:r>
            <a:r>
              <a:rPr lang="vi-VN" sz="2400">
                <a:latin typeface="Tahoma" panose="020B0604030504040204" pitchFamily="34" charset="0"/>
                <a:ea typeface="Tahoma" panose="020B0604030504040204" pitchFamily="34" charset="0"/>
                <a:cs typeface="Tahoma" panose="020B0604030504040204" pitchFamily="34" charset="0"/>
              </a:rPr>
              <a:t>pháp chuyển đổi trực tiếp (direct converting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hoặc flash </a:t>
            </a:r>
            <a:r>
              <a:rPr lang="vi-VN" sz="2400" smtClean="0">
                <a:latin typeface="Tahoma" panose="020B0604030504040204" pitchFamily="34" charset="0"/>
                <a:ea typeface="Tahoma" panose="020B0604030504040204" pitchFamily="34" charset="0"/>
                <a:cs typeface="Tahoma" panose="020B0604030504040204" pitchFamily="34" charset="0"/>
              </a:rPr>
              <a:t>ADC</a:t>
            </a:r>
            <a:r>
              <a:rPr lang="en-US" sz="2400" smtClean="0">
                <a:latin typeface="Tahoma" panose="020B0604030504040204" pitchFamily="34" charset="0"/>
                <a:ea typeface="Tahoma" panose="020B0604030504040204" pitchFamily="34" charset="0"/>
                <a:cs typeface="Tahoma" panose="020B0604030504040204" pitchFamily="34" charset="0"/>
              </a:rPr>
              <a:t> - </a:t>
            </a:r>
            <a:r>
              <a:rPr lang="vi-VN" sz="2400" smtClean="0">
                <a:latin typeface="Tahoma" panose="020B0604030504040204" pitchFamily="34" charset="0"/>
                <a:ea typeface="Tahoma" panose="020B0604030504040204" pitchFamily="34" charset="0"/>
                <a:cs typeface="Tahoma" panose="020B0604030504040204" pitchFamily="34" charset="0"/>
              </a:rPr>
              <a:t>một </a:t>
            </a:r>
            <a:r>
              <a:rPr lang="vi-VN" sz="2400">
                <a:latin typeface="Tahoma" panose="020B0604030504040204" pitchFamily="34" charset="0"/>
                <a:ea typeface="Tahoma" panose="020B0604030504040204" pitchFamily="34" charset="0"/>
                <a:cs typeface="Tahoma" panose="020B0604030504040204" pitchFamily="34" charset="0"/>
              </a:rPr>
              <a:t>dãy các bộ so sánh </a:t>
            </a:r>
            <a:r>
              <a:rPr lang="vi-VN" sz="2400" smtClean="0">
                <a:latin typeface="Tahoma" panose="020B0604030504040204" pitchFamily="34" charset="0"/>
                <a:ea typeface="Tahoma" panose="020B0604030504040204" pitchFamily="34" charset="0"/>
                <a:cs typeface="Tahoma" panose="020B0604030504040204" pitchFamily="34" charset="0"/>
              </a:rPr>
              <a:t>(opamp) mắc </a:t>
            </a:r>
            <a:r>
              <a:rPr lang="vi-VN" sz="2400">
                <a:latin typeface="Tahoma" panose="020B0604030504040204" pitchFamily="34" charset="0"/>
                <a:ea typeface="Tahoma" panose="020B0604030504040204" pitchFamily="34" charset="0"/>
                <a:cs typeface="Tahoma" panose="020B0604030504040204" pitchFamily="34" charset="0"/>
              </a:rPr>
              <a:t>song song và được kết nối trực tiếp với tín hiệu analog cần chuyển đổi. Một điện áp tham chiếu (reference) và một mạch chia áp được sử dụng để tạo ra các mức điện áp so sánh khác nhau cho mỗi bộ so sánh.</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tps://1.bp.blogspot.com/--u_3mRGVLTg/WxtcFwZ11aI/AAAAAAAAApE/h40e85_zVgolHje1HFA4fALVH2W9z44igCLcBGAs/s1600/image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850" y="1134208"/>
            <a:ext cx="4467225" cy="35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728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6" name="Rectangle 5"/>
          <p:cNvSpPr/>
          <p:nvPr/>
        </p:nvSpPr>
        <p:spPr>
          <a:xfrm>
            <a:off x="1036909" y="1134208"/>
            <a:ext cx="5572897" cy="3046988"/>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G</a:t>
            </a:r>
            <a:r>
              <a:rPr lang="vi-VN" sz="2400" smtClean="0">
                <a:latin typeface="Tahoma" panose="020B0604030504040204" pitchFamily="34" charset="0"/>
                <a:ea typeface="Tahoma" panose="020B0604030504040204" pitchFamily="34" charset="0"/>
                <a:cs typeface="Tahoma" panose="020B0604030504040204" pitchFamily="34" charset="0"/>
              </a:rPr>
              <a:t>iả </a:t>
            </a:r>
            <a:r>
              <a:rPr lang="vi-VN" sz="2400">
                <a:latin typeface="Tahoma" panose="020B0604030504040204" pitchFamily="34" charset="0"/>
                <a:ea typeface="Tahoma" panose="020B0604030504040204" pitchFamily="34" charset="0"/>
                <a:cs typeface="Tahoma" panose="020B0604030504040204" pitchFamily="34" charset="0"/>
              </a:rPr>
              <a:t>sử điện áp Vin lớn hơn điện áp “V-“ của bộ so sánh 1 </a:t>
            </a:r>
            <a:r>
              <a:rPr lang="vi-VN" sz="2400" smtClean="0">
                <a:latin typeface="Tahoma" panose="020B0604030504040204" pitchFamily="34" charset="0"/>
                <a:ea typeface="Tahoma" panose="020B0604030504040204" pitchFamily="34" charset="0"/>
                <a:cs typeface="Tahoma" panose="020B0604030504040204" pitchFamily="34" charset="0"/>
              </a:rPr>
              <a:t>nhưng </a:t>
            </a:r>
            <a:r>
              <a:rPr lang="vi-VN" sz="2400">
                <a:latin typeface="Tahoma" panose="020B0604030504040204" pitchFamily="34" charset="0"/>
                <a:ea typeface="Tahoma" panose="020B0604030504040204" pitchFamily="34" charset="0"/>
                <a:cs typeface="Tahoma" panose="020B0604030504040204" pitchFamily="34" charset="0"/>
              </a:rPr>
              <a:t>lại nhỏ hơn điện áp V- của các bộ so sánh khác, khi đó ngõ Vo1 ở mức 1 và các ngõ Vo khác ở mức 0, chúng ta thu được một kết quả số. Một cách tương tự, nếu tăng điện áp Vin ta thu được các tổ hợp số khác nhau. </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1036909" y="4458195"/>
            <a:ext cx="10179166" cy="1200329"/>
          </a:xfrm>
          <a:prstGeom prst="rect">
            <a:avLst/>
          </a:prstGeom>
        </p:spPr>
        <p:txBody>
          <a:bodyPr wrap="square">
            <a:spAutoFit/>
          </a:bodyPr>
          <a:lstStyle/>
          <a:p>
            <a:r>
              <a:rPr lang="vi-VN" sz="2400">
                <a:latin typeface="Tahoma" panose="020B0604030504040204" pitchFamily="34" charset="0"/>
                <a:ea typeface="Tahoma" panose="020B0604030504040204" pitchFamily="34" charset="0"/>
                <a:cs typeface="Tahoma" panose="020B0604030504040204" pitchFamily="34" charset="0"/>
              </a:rPr>
              <a:t>Vin được chia thành  5 mức </a:t>
            </a:r>
            <a:r>
              <a:rPr lang="vi-VN" sz="2400" smtClean="0">
                <a:latin typeface="Tahoma" panose="020B0604030504040204" pitchFamily="34" charset="0"/>
                <a:ea typeface="Tahoma" panose="020B0604030504040204" pitchFamily="34" charset="0"/>
                <a:cs typeface="Tahoma" panose="020B0604030504040204" pitchFamily="34" charset="0"/>
              </a:rPr>
              <a:t>khác </a:t>
            </a:r>
            <a:r>
              <a:rPr lang="vi-VN" sz="2400">
                <a:latin typeface="Tahoma" panose="020B0604030504040204" pitchFamily="34" charset="0"/>
                <a:ea typeface="Tahoma" panose="020B0604030504040204" pitchFamily="34" charset="0"/>
                <a:cs typeface="Tahoma" panose="020B0604030504040204" pitchFamily="34" charset="0"/>
              </a:rPr>
              <a:t>nhau. </a:t>
            </a:r>
            <a:r>
              <a:rPr lang="vi-VN" sz="2400" smtClean="0">
                <a:latin typeface="Tahoma" panose="020B0604030504040204" pitchFamily="34" charset="0"/>
                <a:ea typeface="Tahoma" panose="020B0604030504040204" pitchFamily="34" charset="0"/>
                <a:cs typeface="Tahoma" panose="020B0604030504040204" pitchFamily="34" charset="0"/>
              </a:rPr>
              <a:t>Vo </a:t>
            </a:r>
            <a:r>
              <a:rPr lang="vi-VN" sz="2400">
                <a:latin typeface="Tahoma" panose="020B0604030504040204" pitchFamily="34" charset="0"/>
                <a:ea typeface="Tahoma" panose="020B0604030504040204" pitchFamily="34" charset="0"/>
                <a:cs typeface="Tahoma" panose="020B0604030504040204" pitchFamily="34" charset="0"/>
              </a:rPr>
              <a:t>không phải là các bit của tín hiệu số ngõ </a:t>
            </a:r>
            <a:r>
              <a:rPr lang="vi-VN" sz="2400" smtClean="0">
                <a:latin typeface="Tahoma" panose="020B0604030504040204" pitchFamily="34" charset="0"/>
                <a:ea typeface="Tahoma" panose="020B0604030504040204" pitchFamily="34" charset="0"/>
                <a:cs typeface="Tahoma" panose="020B0604030504040204" pitchFamily="34" charset="0"/>
              </a:rPr>
              <a:t>ra</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chỉ là đại diện để tổ hợp thành tín hiệu số ngõ ra</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cần </a:t>
            </a:r>
            <a:r>
              <a:rPr lang="vi-VN" sz="2400">
                <a:latin typeface="Tahoma" panose="020B0604030504040204" pitchFamily="34" charset="0"/>
                <a:ea typeface="Tahoma" panose="020B0604030504040204" pitchFamily="34" charset="0"/>
                <a:cs typeface="Tahoma" panose="020B0604030504040204" pitchFamily="34" charset="0"/>
              </a:rPr>
              <a:t>một bộ giải mã (decoder</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để tổ hợp Vo.</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https://1.bp.blogspot.com/-kZq_3bfFfJY/WxtcJjittbI/AAAAAAAAApI/Y0dCcFMMnjonUYK30x7cd0DmU0oxkcOTQCLcBGAs/s1600/4bitAD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850" y="1285028"/>
            <a:ext cx="4943475" cy="244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9169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5" y="331135"/>
            <a:ext cx="9905998" cy="1478570"/>
          </a:xfrm>
        </p:spPr>
        <p:txBody>
          <a:bodyPr>
            <a:normAutofit/>
          </a:bodyPr>
          <a:lstStyle/>
          <a:p>
            <a:r>
              <a:rPr lang="en-US" sz="4400" smtClean="0">
                <a:latin typeface="Rockwell" panose="02060603020205020403" pitchFamily="18" charset="0"/>
              </a:rPr>
              <a:t>CHƯƠNG TRÌNH HỌC TẬP</a:t>
            </a:r>
            <a:endParaRPr lang="en-US" sz="4400" dirty="0">
              <a:latin typeface="Rockwell" panose="02060603020205020403" pitchFamily="18" charset="0"/>
            </a:endParaRP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3120888726"/>
              </p:ext>
            </p:extLst>
          </p:nvPr>
        </p:nvGraphicFramePr>
        <p:xfrm>
          <a:off x="1141413" y="1725295"/>
          <a:ext cx="10419216" cy="4388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371600" y="6426926"/>
            <a:ext cx="9392194" cy="369332"/>
          </a:xfrm>
          <a:prstGeom prst="rect">
            <a:avLst/>
          </a:prstGeom>
          <a:noFill/>
        </p:spPr>
        <p:txBody>
          <a:bodyPr wrap="square" rtlCol="0">
            <a:spAutoFit/>
          </a:bodyPr>
          <a:lstStyle/>
          <a:p>
            <a:r>
              <a:rPr lang="en-US" smtClean="0"/>
              <a:t>Tóm tắt nội dung</a:t>
            </a:r>
            <a:endParaRPr lang="en-US"/>
          </a:p>
        </p:txBody>
      </p:sp>
    </p:spTree>
    <p:extLst>
      <p:ext uri="{BB962C8B-B14F-4D97-AF65-F5344CB8AC3E}">
        <p14:creationId xmlns:p14="http://schemas.microsoft.com/office/powerpoint/2010/main" val="32536897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6" name="Rectangle 5"/>
          <p:cNvSpPr/>
          <p:nvPr/>
        </p:nvSpPr>
        <p:spPr>
          <a:xfrm>
            <a:off x="1036909" y="1134208"/>
            <a:ext cx="10327777" cy="1200329"/>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Độ phân giải (resolution): </a:t>
            </a:r>
            <a:r>
              <a:rPr lang="vi-VN" sz="2400" smtClean="0">
                <a:latin typeface="Tahoma" panose="020B0604030504040204" pitchFamily="34" charset="0"/>
                <a:ea typeface="Tahoma" panose="020B0604030504040204" pitchFamily="34" charset="0"/>
                <a:cs typeface="Tahoma" panose="020B0604030504040204" pitchFamily="34" charset="0"/>
              </a:rPr>
              <a:t>nếu </a:t>
            </a:r>
            <a:r>
              <a:rPr lang="vi-VN" sz="2400">
                <a:latin typeface="Tahoma" panose="020B0604030504040204" pitchFamily="34" charset="0"/>
                <a:ea typeface="Tahoma" panose="020B0604030504040204" pitchFamily="34" charset="0"/>
                <a:cs typeface="Tahoma" panose="020B0604030504040204" pitchFamily="34" charset="0"/>
              </a:rPr>
              <a:t>mạch </a:t>
            </a:r>
            <a:r>
              <a:rPr lang="en-US" sz="2400" smtClean="0">
                <a:latin typeface="Tahoma" panose="020B0604030504040204" pitchFamily="34" charset="0"/>
                <a:ea typeface="Tahoma" panose="020B0604030504040204" pitchFamily="34" charset="0"/>
                <a:cs typeface="Tahoma" panose="020B0604030504040204" pitchFamily="34" charset="0"/>
              </a:rPr>
              <a:t>ADC</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có 4 bộ so sánh, ngõ ra digital sẽ có 5 mức giá trị. Tương tự nếu mạch điện có 7 bộ so sánh thì sẽ có 8 mức giá trị có thể ở ngõ ra </a:t>
            </a:r>
            <a:r>
              <a:rPr lang="vi-VN" sz="2400" smtClean="0">
                <a:latin typeface="Tahoma" panose="020B0604030504040204" pitchFamily="34" charset="0"/>
                <a:ea typeface="Tahoma" panose="020B0604030504040204" pitchFamily="34" charset="0"/>
                <a:cs typeface="Tahoma" panose="020B0604030504040204" pitchFamily="34" charset="0"/>
              </a:rPr>
              <a:t>digital</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3" name="Rectangle 2"/>
          <p:cNvSpPr/>
          <p:nvPr/>
        </p:nvSpPr>
        <p:spPr>
          <a:xfrm>
            <a:off x="1036908" y="4525887"/>
            <a:ext cx="10327777" cy="1569660"/>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Trong trường hợp có 8 mức giá trị ngõ ra, </a:t>
            </a:r>
            <a:r>
              <a:rPr lang="vi-VN" sz="2400" smtClean="0">
                <a:latin typeface="Tahoma" panose="020B0604030504040204" pitchFamily="34" charset="0"/>
                <a:ea typeface="Tahoma" panose="020B0604030504040204" pitchFamily="34" charset="0"/>
                <a:cs typeface="Tahoma" panose="020B0604030504040204" pitchFamily="34" charset="0"/>
              </a:rPr>
              <a:t>cần </a:t>
            </a:r>
            <a:r>
              <a:rPr lang="vi-VN" sz="2400">
                <a:latin typeface="Tahoma" panose="020B0604030504040204" pitchFamily="34" charset="0"/>
                <a:ea typeface="Tahoma" panose="020B0604030504040204" pitchFamily="34" charset="0"/>
                <a:cs typeface="Tahoma" panose="020B0604030504040204" pitchFamily="34" charset="0"/>
              </a:rPr>
              <a:t>3 bit nhị phân để mã hóa hết các giá trị này, vì thế mạch chuyển đổi ADC với 7 bộ so sánh sẽ có độ phân giải là 3 bit. Một cách tổng quát, nếu một mạch chuyển đổi ADC có độ phân giải n bit thì sẽ có 2</a:t>
            </a:r>
            <a:r>
              <a:rPr lang="vi-VN" sz="2400" baseline="30000">
                <a:latin typeface="Tahoma" panose="020B0604030504040204" pitchFamily="34" charset="0"/>
                <a:ea typeface="Tahoma" panose="020B0604030504040204" pitchFamily="34" charset="0"/>
                <a:cs typeface="Tahoma" panose="020B0604030504040204" pitchFamily="34" charset="0"/>
              </a:rPr>
              <a:t>n</a:t>
            </a:r>
            <a:r>
              <a:rPr lang="vi-VN" sz="2400">
                <a:latin typeface="Tahoma" panose="020B0604030504040204" pitchFamily="34" charset="0"/>
                <a:ea typeface="Tahoma" panose="020B0604030504040204" pitchFamily="34" charset="0"/>
                <a:cs typeface="Tahoma" panose="020B0604030504040204" pitchFamily="34" charset="0"/>
              </a:rPr>
              <a:t> mức giá trị có thể có ở ngõ ra digital.</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1036908" y="1134208"/>
            <a:ext cx="10327777" cy="1200329"/>
          </a:xfrm>
          <a:prstGeom prst="rect">
            <a:avLst/>
          </a:prstGeom>
        </p:spPr>
        <p:txBody>
          <a:bodyPr wrap="square">
            <a:spAutoFit/>
          </a:bodyPr>
          <a:lstStyle/>
          <a:p>
            <a:pPr algn="just"/>
            <a:r>
              <a:rPr lang="vi-VN" sz="2400">
                <a:solidFill>
                  <a:srgbClr val="FFFF00"/>
                </a:solidFill>
                <a:latin typeface="Tahoma" panose="020B0604030504040204" pitchFamily="34" charset="0"/>
                <a:ea typeface="Tahoma" panose="020B0604030504040204" pitchFamily="34" charset="0"/>
                <a:cs typeface="Tahoma" panose="020B0604030504040204" pitchFamily="34" charset="0"/>
              </a:rPr>
              <a:t>Độ phân giải (resolution): </a:t>
            </a:r>
            <a:r>
              <a:rPr lang="vi-VN" sz="2400" smtClean="0">
                <a:latin typeface="Tahoma" panose="020B0604030504040204" pitchFamily="34" charset="0"/>
                <a:ea typeface="Tahoma" panose="020B0604030504040204" pitchFamily="34" charset="0"/>
                <a:cs typeface="Tahoma" panose="020B0604030504040204" pitchFamily="34" charset="0"/>
              </a:rPr>
              <a:t>nếu </a:t>
            </a:r>
            <a:r>
              <a:rPr lang="vi-VN" sz="2400">
                <a:latin typeface="Tahoma" panose="020B0604030504040204" pitchFamily="34" charset="0"/>
                <a:ea typeface="Tahoma" panose="020B0604030504040204" pitchFamily="34" charset="0"/>
                <a:cs typeface="Tahoma" panose="020B0604030504040204" pitchFamily="34" charset="0"/>
              </a:rPr>
              <a:t>mạch </a:t>
            </a:r>
            <a:r>
              <a:rPr lang="en-US" sz="2400" smtClean="0">
                <a:latin typeface="Tahoma" panose="020B0604030504040204" pitchFamily="34" charset="0"/>
                <a:ea typeface="Tahoma" panose="020B0604030504040204" pitchFamily="34" charset="0"/>
                <a:cs typeface="Tahoma" panose="020B0604030504040204" pitchFamily="34" charset="0"/>
              </a:rPr>
              <a:t>ADC</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có 4 bộ so sánh, ngõ ra digital sẽ có 5 mức giá trị. Tương tự nếu mạch điện có 7 bộ so sánh thì sẽ có 8 mức giá trị có thể ở ngõ ra </a:t>
            </a:r>
            <a:r>
              <a:rPr lang="vi-VN" sz="2400" smtClean="0">
                <a:latin typeface="Tahoma" panose="020B0604030504040204" pitchFamily="34" charset="0"/>
                <a:ea typeface="Tahoma" panose="020B0604030504040204" pitchFamily="34" charset="0"/>
                <a:cs typeface="Tahoma" panose="020B0604030504040204" pitchFamily="34" charset="0"/>
              </a:rPr>
              <a:t>digital</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8" name="Rectangle 7"/>
          <p:cNvSpPr/>
          <p:nvPr/>
        </p:nvSpPr>
        <p:spPr>
          <a:xfrm>
            <a:off x="1036908" y="2460716"/>
            <a:ext cx="10327777" cy="1938992"/>
          </a:xfrm>
          <a:prstGeom prst="rect">
            <a:avLst/>
          </a:prstGeom>
        </p:spPr>
        <p:txBody>
          <a:bodyPr wrap="square">
            <a:spAutoFit/>
          </a:bodyPr>
          <a:lstStyle/>
          <a:p>
            <a:pPr algn="just"/>
            <a:r>
              <a:rPr lang="en-US" sz="2400">
                <a:latin typeface="Tahoma" panose="020B0604030504040204" pitchFamily="34" charset="0"/>
                <a:ea typeface="Tahoma" panose="020B0604030504040204" pitchFamily="34" charset="0"/>
                <a:cs typeface="Tahoma" panose="020B0604030504040204" pitchFamily="34" charset="0"/>
              </a:rPr>
              <a:t>K</a:t>
            </a:r>
            <a:r>
              <a:rPr lang="vi-VN" sz="2400">
                <a:latin typeface="Tahoma" panose="020B0604030504040204" pitchFamily="34" charset="0"/>
                <a:ea typeface="Tahoma" panose="020B0604030504040204" pitchFamily="34" charset="0"/>
                <a:cs typeface="Tahoma" panose="020B0604030504040204" pitchFamily="34" charset="0"/>
              </a:rPr>
              <a:t>hoảng cách giữa các mức tín hiệu trong trường hợp 8 mức sẽ nhỏ hơn trường hợp 4 mức. Nói cách khác, mạch chuyển đổi với 7 bộ so sánh có giá trị digital ngõ ra “mịn” hơn khi chỉ có 4 bộ, độ “mịn” càng cao  tức độ phân giải (resolution) càng lớn. Khái niệm độ phân giải được dùng để chỉ số bit cần thiết để chứa hết các mức giá trị digital ngõ ra.</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13616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8" y="5512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8" y="1500709"/>
            <a:ext cx="10327777" cy="2677656"/>
          </a:xfrm>
          <a:prstGeom prst="rect">
            <a:avLst/>
          </a:prstGeom>
        </p:spPr>
        <p:txBody>
          <a:bodyPr wrap="square">
            <a:spAutoFit/>
          </a:bodyPr>
          <a:lstStyle/>
          <a:p>
            <a:pPr algn="just"/>
            <a:r>
              <a:rPr lang="vi-VN" sz="2400">
                <a:solidFill>
                  <a:srgbClr val="FFFF00"/>
                </a:solidFill>
                <a:latin typeface="Tahoma" panose="020B0604030504040204" pitchFamily="34" charset="0"/>
                <a:ea typeface="Tahoma" panose="020B0604030504040204" pitchFamily="34" charset="0"/>
                <a:cs typeface="Tahoma" panose="020B0604030504040204" pitchFamily="34" charset="0"/>
              </a:rPr>
              <a:t>Điện áp tham chiếu (reference voltage): </a:t>
            </a:r>
            <a:r>
              <a:rPr lang="vi-VN" sz="2400">
                <a:latin typeface="Tahoma" panose="020B0604030504040204" pitchFamily="34" charset="0"/>
                <a:ea typeface="Tahoma" panose="020B0604030504040204" pitchFamily="34" charset="0"/>
                <a:cs typeface="Tahoma" panose="020B0604030504040204" pitchFamily="34" charset="0"/>
              </a:rPr>
              <a:t>Cùng một bộ chuyển đổi ADC nhưng có người muốn dùng cho các mức điện áp khác nhau, ví dụ người A muốn chuyển đổi điện áp trong khoảng 0-1V trong khi người B muốn dùng cho điện áp từ 0V đến 5V. Rõ ràng nếu hai người này dùng 2 bộ chuyển đổi ADC đều có khả năng chuyển đổi đến điện áp 5V thì người A đang “phí phạm” tính chính xác của thiết bị. Vấn đề sẽ được giải quyết bằng một đại lượng gọi là điện áp tham chiếu - Vref (reference voltage).</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1036907" y="4577080"/>
            <a:ext cx="10327777" cy="830997"/>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Điện áp tham chiếu thường là giá trị điện áp lớn nhất mà bộ ADC có thể chuyển đổi. Trong các bộ ADC, Vref </a:t>
            </a:r>
            <a:r>
              <a:rPr lang="vi-VN" sz="2400" smtClean="0">
                <a:latin typeface="Tahoma" panose="020B0604030504040204" pitchFamily="34" charset="0"/>
                <a:ea typeface="Tahoma" panose="020B0604030504040204" pitchFamily="34" charset="0"/>
                <a:cs typeface="Tahoma" panose="020B0604030504040204" pitchFamily="34" charset="0"/>
              </a:rPr>
              <a:t>là </a:t>
            </a:r>
            <a:r>
              <a:rPr lang="vi-VN" sz="2400">
                <a:latin typeface="Tahoma" panose="020B0604030504040204" pitchFamily="34" charset="0"/>
                <a:ea typeface="Tahoma" panose="020B0604030504040204" pitchFamily="34" charset="0"/>
                <a:cs typeface="Tahoma" panose="020B0604030504040204" pitchFamily="34" charset="0"/>
              </a:rPr>
              <a:t>thông số </a:t>
            </a:r>
            <a:r>
              <a:rPr lang="en-US" sz="2400" smtClean="0">
                <a:latin typeface="Tahoma" panose="020B0604030504040204" pitchFamily="34" charset="0"/>
                <a:ea typeface="Tahoma" panose="020B0604030504040204" pitchFamily="34" charset="0"/>
                <a:cs typeface="Tahoma" panose="020B0604030504040204" pitchFamily="34" charset="0"/>
              </a:rPr>
              <a:t>được đặt bởi người dùng</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83780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8" y="468388"/>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8" y="1485590"/>
            <a:ext cx="10327777" cy="2677656"/>
          </a:xfrm>
          <a:prstGeom prst="rect">
            <a:avLst/>
          </a:prstGeom>
        </p:spPr>
        <p:txBody>
          <a:bodyPr wrap="square">
            <a:spAutoFit/>
          </a:bodyPr>
          <a:lstStyle/>
          <a:p>
            <a:pPr algn="just"/>
            <a:r>
              <a:rPr lang="vi-VN" sz="2400">
                <a:solidFill>
                  <a:srgbClr val="FFFF00"/>
                </a:solidFill>
                <a:latin typeface="Tahoma" panose="020B0604030504040204" pitchFamily="34" charset="0"/>
                <a:ea typeface="Tahoma" panose="020B0604030504040204" pitchFamily="34" charset="0"/>
                <a:cs typeface="Tahoma" panose="020B0604030504040204" pitchFamily="34" charset="0"/>
              </a:rPr>
              <a:t>Điện áp tham chiếu (reference voltage): </a:t>
            </a:r>
            <a:r>
              <a:rPr lang="vi-VN" sz="2400">
                <a:latin typeface="Tahoma" panose="020B0604030504040204" pitchFamily="34" charset="0"/>
                <a:ea typeface="Tahoma" panose="020B0604030504040204" pitchFamily="34" charset="0"/>
                <a:cs typeface="Tahoma" panose="020B0604030504040204" pitchFamily="34" charset="0"/>
              </a:rPr>
              <a:t>Ví dụ, một bộ ADC 10 bit (độ phân giải) có Vref=3V, nếu điện áp ở ngõ vào là 1V thì giá trị số thu được sau khi chuyển đổi sẽ là: 1023x(1/3)=314. </a:t>
            </a:r>
            <a:endParaRPr lang="en-US" sz="2400" smtClean="0">
              <a:latin typeface="Tahoma" panose="020B0604030504040204" pitchFamily="34" charset="0"/>
              <a:ea typeface="Tahoma" panose="020B0604030504040204" pitchFamily="34" charset="0"/>
              <a:cs typeface="Tahoma" panose="020B0604030504040204" pitchFamily="34" charset="0"/>
            </a:endParaRPr>
          </a:p>
          <a:p>
            <a:pPr algn="just"/>
            <a:r>
              <a:rPr lang="vi-VN" sz="2400" smtClean="0">
                <a:latin typeface="Tahoma" panose="020B0604030504040204" pitchFamily="34" charset="0"/>
                <a:ea typeface="Tahoma" panose="020B0604030504040204" pitchFamily="34" charset="0"/>
                <a:cs typeface="Tahoma" panose="020B0604030504040204" pitchFamily="34" charset="0"/>
              </a:rPr>
              <a:t>Trong </a:t>
            </a:r>
            <a:r>
              <a:rPr lang="vi-VN" sz="2400">
                <a:latin typeface="Tahoma" panose="020B0604030504040204" pitchFamily="34" charset="0"/>
                <a:ea typeface="Tahoma" panose="020B0604030504040204" pitchFamily="34" charset="0"/>
                <a:cs typeface="Tahoma" panose="020B0604030504040204" pitchFamily="34" charset="0"/>
              </a:rPr>
              <a:t>đó 1023 là giá trị lớn nhất mà một bộ ADC 10 bit có thể tạo ra (1023=2</a:t>
            </a:r>
            <a:r>
              <a:rPr lang="vi-VN" sz="2400" baseline="30000">
                <a:latin typeface="Tahoma" panose="020B0604030504040204" pitchFamily="34" charset="0"/>
                <a:ea typeface="Tahoma" panose="020B0604030504040204" pitchFamily="34" charset="0"/>
                <a:cs typeface="Tahoma" panose="020B0604030504040204" pitchFamily="34" charset="0"/>
              </a:rPr>
              <a:t>10</a:t>
            </a:r>
            <a:r>
              <a:rPr lang="vi-VN" sz="2400">
                <a:latin typeface="Tahoma" panose="020B0604030504040204" pitchFamily="34" charset="0"/>
                <a:ea typeface="Tahoma" panose="020B0604030504040204" pitchFamily="34" charset="0"/>
                <a:cs typeface="Tahoma" panose="020B0604030504040204" pitchFamily="34" charset="0"/>
              </a:rPr>
              <a:t>-1). Vì điện áp tham chiếu ảnh hưởng đến độ chính xác của quá trình </a:t>
            </a:r>
            <a:r>
              <a:rPr lang="vi-VN" sz="2400" smtClean="0">
                <a:latin typeface="Tahoma" panose="020B0604030504040204" pitchFamily="34" charset="0"/>
                <a:ea typeface="Tahoma" panose="020B0604030504040204" pitchFamily="34" charset="0"/>
                <a:cs typeface="Tahoma" panose="020B0604030504040204" pitchFamily="34" charset="0"/>
              </a:rPr>
              <a:t>chuyển </a:t>
            </a:r>
            <a:r>
              <a:rPr lang="vi-VN" sz="2400">
                <a:latin typeface="Tahoma" panose="020B0604030504040204" pitchFamily="34" charset="0"/>
                <a:ea typeface="Tahoma" panose="020B0604030504040204" pitchFamily="34" charset="0"/>
                <a:cs typeface="Tahoma" panose="020B0604030504040204" pitchFamily="34" charset="0"/>
              </a:rPr>
              <a:t>đổi, chúng ta cần tính toán để chọn 1 điện áp tham chiếu phù hợp, không được nhỏ hơn giá trị lớn nhất của input </a:t>
            </a:r>
            <a:r>
              <a:rPr lang="en-US" sz="2400" smtClean="0">
                <a:latin typeface="Tahoma" panose="020B0604030504040204" pitchFamily="34" charset="0"/>
                <a:ea typeface="Tahoma" panose="020B0604030504040204" pitchFamily="34" charset="0"/>
                <a:cs typeface="Tahoma" panose="020B0604030504040204" pitchFamily="34" charset="0"/>
              </a:rPr>
              <a:t>và</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cũng đừng quá lớn.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1036908" y="4640807"/>
            <a:ext cx="10327777" cy="830997"/>
          </a:xfrm>
          <a:prstGeom prst="rect">
            <a:avLst/>
          </a:prstGeom>
        </p:spPr>
        <p:txBody>
          <a:bodyPr wrap="square">
            <a:spAutoFit/>
          </a:bodyPr>
          <a:lstStyle/>
          <a:p>
            <a:pPr algn="just"/>
            <a:r>
              <a:rPr lang="vi-VN" sz="2400" smtClean="0">
                <a:latin typeface="Tahoma" panose="020B0604030504040204" pitchFamily="34" charset="0"/>
                <a:ea typeface="Tahoma" panose="020B0604030504040204" pitchFamily="34" charset="0"/>
                <a:cs typeface="Tahoma" panose="020B0604030504040204" pitchFamily="34" charset="0"/>
              </a:rPr>
              <a:t>Các </a:t>
            </a:r>
            <a:r>
              <a:rPr lang="vi-VN" sz="2400">
                <a:latin typeface="Tahoma" panose="020B0604030504040204" pitchFamily="34" charset="0"/>
                <a:ea typeface="Tahoma" panose="020B0604030504040204" pitchFamily="34" charset="0"/>
                <a:cs typeface="Tahoma" panose="020B0604030504040204" pitchFamily="34" charset="0"/>
              </a:rPr>
              <a:t>chân trên PORTA của chip </a:t>
            </a:r>
            <a:r>
              <a:rPr lang="vi-VN" sz="2400" smtClean="0">
                <a:latin typeface="Tahoma" panose="020B0604030504040204" pitchFamily="34" charset="0"/>
                <a:ea typeface="Tahoma" panose="020B0604030504040204" pitchFamily="34" charset="0"/>
                <a:cs typeface="Tahoma" panose="020B0604030504040204" pitchFamily="34" charset="0"/>
              </a:rPr>
              <a:t>ATmega32</a:t>
            </a:r>
            <a:r>
              <a:rPr lang="en-US" sz="2400" smtClean="0">
                <a:latin typeface="Tahoma" panose="020B0604030504040204" pitchFamily="34" charset="0"/>
                <a:ea typeface="Tahoma" panose="020B0604030504040204" pitchFamily="34" charset="0"/>
                <a:cs typeface="Tahoma" panose="020B0604030504040204" pitchFamily="34" charset="0"/>
              </a:rPr>
              <a:t>8</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được dùng cho bộ ADC, chân PA0 tương ứng kênh ADC0 và chân </a:t>
            </a:r>
            <a:r>
              <a:rPr lang="vi-VN" sz="2400" smtClean="0">
                <a:latin typeface="Tahoma" panose="020B0604030504040204" pitchFamily="34" charset="0"/>
                <a:ea typeface="Tahoma" panose="020B0604030504040204" pitchFamily="34" charset="0"/>
                <a:cs typeface="Tahoma" panose="020B0604030504040204" pitchFamily="34" charset="0"/>
              </a:rPr>
              <a:t>PA</a:t>
            </a:r>
            <a:r>
              <a:rPr lang="en-US" sz="2400" smtClean="0">
                <a:latin typeface="Tahoma" panose="020B0604030504040204" pitchFamily="34" charset="0"/>
                <a:ea typeface="Tahoma" panose="020B0604030504040204" pitchFamily="34" charset="0"/>
                <a:cs typeface="Tahoma" panose="020B0604030504040204" pitchFamily="34" charset="0"/>
              </a:rPr>
              <a:t>5</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tương ứng với kênh </a:t>
            </a:r>
            <a:r>
              <a:rPr lang="vi-VN" sz="2400" smtClean="0">
                <a:latin typeface="Tahoma" panose="020B0604030504040204" pitchFamily="34" charset="0"/>
                <a:ea typeface="Tahoma" panose="020B0604030504040204" pitchFamily="34" charset="0"/>
                <a:cs typeface="Tahoma" panose="020B0604030504040204" pitchFamily="34" charset="0"/>
              </a:rPr>
              <a:t>ADC</a:t>
            </a:r>
            <a:r>
              <a:rPr lang="en-US" sz="2400" smtClean="0">
                <a:latin typeface="Tahoma" panose="020B0604030504040204" pitchFamily="34" charset="0"/>
                <a:ea typeface="Tahoma" panose="020B0604030504040204" pitchFamily="34" charset="0"/>
                <a:cs typeface="Tahoma" panose="020B0604030504040204" pitchFamily="34" charset="0"/>
              </a:rPr>
              <a:t>5</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8984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7" y="1028389"/>
            <a:ext cx="10327777" cy="1200329"/>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Thanh ghi</a:t>
            </a:r>
            <a:r>
              <a:rPr lang="vi-VN" sz="2400" smtClean="0">
                <a:solidFill>
                  <a:srgbClr val="FFFF0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Có 4 thanh trong bộ ADC trên AVR trong đó có 2 thanh ghi data chứa dữ liệu sau khi chuyển đổi, 2 thanh ghi điều khiển và chứa trạng thái của </a:t>
            </a:r>
            <a:r>
              <a:rPr lang="vi-VN" sz="2400" smtClean="0">
                <a:latin typeface="Tahoma" panose="020B0604030504040204" pitchFamily="34" charset="0"/>
                <a:ea typeface="Tahoma" panose="020B0604030504040204" pitchFamily="34" charset="0"/>
                <a:cs typeface="Tahoma" panose="020B0604030504040204" pitchFamily="34" charset="0"/>
              </a:rPr>
              <a:t>ADC</a:t>
            </a:r>
            <a:r>
              <a:rPr lang="en-US" sz="2400">
                <a:latin typeface="Tahoma" panose="020B0604030504040204" pitchFamily="34" charset="0"/>
                <a:ea typeface="Tahoma" panose="020B0604030504040204" pitchFamily="34" charset="0"/>
                <a:cs typeface="Tahoma" panose="020B0604030504040204" pitchFamily="34" charset="0"/>
              </a:rPr>
              <a:t>: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538048" y="2288267"/>
            <a:ext cx="10826636" cy="830997"/>
          </a:xfrm>
          <a:prstGeom prst="rect">
            <a:avLst/>
          </a:prstGeom>
        </p:spPr>
        <p:txBody>
          <a:bodyPr wrap="square">
            <a:sp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ADMUX (ADC </a:t>
            </a:r>
            <a:r>
              <a:rPr lang="en-US" sz="2400">
                <a:latin typeface="Tahoma" panose="020B0604030504040204" pitchFamily="34" charset="0"/>
                <a:ea typeface="Tahoma" panose="020B0604030504040204" pitchFamily="34" charset="0"/>
                <a:cs typeface="Tahoma" panose="020B0604030504040204" pitchFamily="34" charset="0"/>
              </a:rPr>
              <a:t>Multiplexer Selection Register): thanh ghi 8 bit điều khiển việc chọn điện áp tham chiếu, kênh và chế độ hoạt động của ADC.   </a:t>
            </a:r>
          </a:p>
        </p:txBody>
      </p:sp>
      <p:sp>
        <p:nvSpPr>
          <p:cNvPr id="9" name="Rectangle 8"/>
          <p:cNvSpPr/>
          <p:nvPr/>
        </p:nvSpPr>
        <p:spPr>
          <a:xfrm>
            <a:off x="538048" y="3244128"/>
            <a:ext cx="10826636" cy="830997"/>
          </a:xfrm>
          <a:prstGeom prst="rect">
            <a:avLst/>
          </a:prstGeom>
        </p:spPr>
        <p:txBody>
          <a:bodyPr wrap="square">
            <a:sp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ADCSRA (ADC Control and Status RegisterA): thanh ghi chính điều khiển hoạt động và chứa trạng thái của module ADC</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538047" y="4210935"/>
            <a:ext cx="10826637" cy="830997"/>
          </a:xfrm>
          <a:prstGeom prst="rect">
            <a:avLst/>
          </a:prstGeom>
        </p:spPr>
        <p:txBody>
          <a:bodyPr wrap="square">
            <a:sp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ADCL/ADCH </a:t>
            </a:r>
            <a:r>
              <a:rPr lang="en-US" sz="2400">
                <a:latin typeface="Tahoma" panose="020B0604030504040204" pitchFamily="34" charset="0"/>
                <a:ea typeface="Tahoma" panose="020B0604030504040204" pitchFamily="34" charset="0"/>
                <a:cs typeface="Tahoma" panose="020B0604030504040204" pitchFamily="34" charset="0"/>
              </a:rPr>
              <a:t>(ADC Data Register): 2 thanh ghi chứa giá trị của quá trình chuyển </a:t>
            </a:r>
            <a:r>
              <a:rPr lang="en-US" sz="2400" smtClean="0">
                <a:latin typeface="Tahoma" panose="020B0604030504040204" pitchFamily="34" charset="0"/>
                <a:ea typeface="Tahoma" panose="020B0604030504040204" pitchFamily="34" charset="0"/>
                <a:cs typeface="Tahoma" panose="020B0604030504040204" pitchFamily="34" charset="0"/>
              </a:rPr>
              <a:t>đổi.</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538047" y="5122093"/>
            <a:ext cx="10826637" cy="1200329"/>
          </a:xfrm>
          <a:prstGeom prst="rect">
            <a:avLst/>
          </a:prstGeom>
        </p:spPr>
        <p:txBody>
          <a:bodyPr wrap="square">
            <a:sp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SFIOR </a:t>
            </a:r>
            <a:r>
              <a:rPr lang="en-US" sz="2400">
                <a:latin typeface="Tahoma" panose="020B0604030504040204" pitchFamily="34" charset="0"/>
                <a:ea typeface="Tahoma" panose="020B0604030504040204" pitchFamily="34" charset="0"/>
                <a:cs typeface="Tahoma" panose="020B0604030504040204" pitchFamily="34" charset="0"/>
              </a:rPr>
              <a:t>(Special FunctionIO Register C</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thanh ghi chức năng đặc biệt, 3 bit cao trong thanh ghi này quy định nguồn kích ADC nếu chế độ Auto Trigger được sử dụng.</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7410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8" y="1028389"/>
            <a:ext cx="3117082"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Thanh ghi ADMUX</a:t>
            </a:r>
            <a:r>
              <a:rPr lang="vi-VN"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38047" y="2287798"/>
            <a:ext cx="10826636" cy="1200329"/>
          </a:xfrm>
          <a:prstGeom prst="rect">
            <a:avLst/>
          </a:prstGeom>
        </p:spPr>
        <p:txBody>
          <a:bodyPr wrap="square">
            <a:spAutoFit/>
          </a:bodyPr>
          <a:lstStyle/>
          <a:p>
            <a:pPr lvl="1" algn="just"/>
            <a:r>
              <a:rPr lang="vi-VN" sz="2400">
                <a:solidFill>
                  <a:srgbClr val="7030A0"/>
                </a:solidFill>
                <a:latin typeface="Tahoma" panose="020B0604030504040204" pitchFamily="34" charset="0"/>
                <a:ea typeface="Tahoma" panose="020B0604030504040204" pitchFamily="34" charset="0"/>
                <a:cs typeface="Tahoma" panose="020B0604030504040204" pitchFamily="34" charset="0"/>
              </a:rPr>
              <a:t>Bit 7:6- REFS1:0 (Reference Selection Bits): </a:t>
            </a:r>
            <a:r>
              <a:rPr lang="vi-VN" sz="2400">
                <a:latin typeface="Tahoma" panose="020B0604030504040204" pitchFamily="34" charset="0"/>
                <a:ea typeface="Tahoma" panose="020B0604030504040204" pitchFamily="34" charset="0"/>
                <a:cs typeface="Tahoma" panose="020B0604030504040204" pitchFamily="34" charset="0"/>
              </a:rPr>
              <a:t>là các bit chọn điện áp tham chiếu cho </a:t>
            </a:r>
            <a:r>
              <a:rPr lang="vi-VN" sz="2400" smtClean="0">
                <a:latin typeface="Tahoma" panose="020B0604030504040204" pitchFamily="34" charset="0"/>
                <a:ea typeface="Tahoma" panose="020B0604030504040204" pitchFamily="34" charset="0"/>
                <a:cs typeface="Tahoma" panose="020B0604030504040204" pitchFamily="34" charset="0"/>
              </a:rPr>
              <a:t>ADC: </a:t>
            </a:r>
            <a:r>
              <a:rPr lang="vi-VN" sz="2400">
                <a:latin typeface="Tahoma" panose="020B0604030504040204" pitchFamily="34" charset="0"/>
                <a:ea typeface="Tahoma" panose="020B0604030504040204" pitchFamily="34" charset="0"/>
                <a:cs typeface="Tahoma" panose="020B0604030504040204" pitchFamily="34" charset="0"/>
              </a:rPr>
              <a:t>điện áp ngoài từ chân VREF, điện áp tham chiếu nội 2.56V hoặc điện áp AVCC</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https://1.bp.blogspot.com/-Z2LdpBk7eiM/Wxtc5SxqNhI/AAAAAAAAApU/BxFuCvrt-9geigz09eQ56iCvRRzKruZuQCLcBGAs/s1600/image0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990" y="1008028"/>
            <a:ext cx="7210694" cy="11996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3.bp.blogspot.com/-nUSc3gYJd_0/Wxtc9I5_l0I/AAAAAAAAApY/F1bwUq21oAANuZE5fvCpWMAxavWq3_FFwCLcBGAs/s1600/image0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557" y="3599338"/>
            <a:ext cx="7347126" cy="16590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206241" y="1028389"/>
            <a:ext cx="1593667" cy="1048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21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8" y="1028389"/>
            <a:ext cx="3117082"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Thanh ghi ADMUX</a:t>
            </a:r>
            <a:r>
              <a:rPr lang="vi-VN"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38047" y="2287798"/>
            <a:ext cx="10826636" cy="1569660"/>
          </a:xfrm>
          <a:prstGeom prst="rect">
            <a:avLst/>
          </a:prstGeom>
        </p:spPr>
        <p:txBody>
          <a:bodyPr wrap="square">
            <a:spAutoFit/>
          </a:bodyPr>
          <a:lstStyle/>
          <a:p>
            <a:pPr lvl="1" algn="just"/>
            <a:r>
              <a:rPr lang="en-US" sz="2400">
                <a:solidFill>
                  <a:srgbClr val="7030A0"/>
                </a:solidFill>
                <a:latin typeface="Tahoma" panose="020B0604030504040204" pitchFamily="34" charset="0"/>
                <a:ea typeface="Tahoma" panose="020B0604030504040204" pitchFamily="34" charset="0"/>
                <a:cs typeface="Tahoma" panose="020B0604030504040204" pitchFamily="34" charset="0"/>
              </a:rPr>
              <a:t>Bit 5-ADLAR (ADC Left Adjust Result):</a:t>
            </a:r>
            <a:r>
              <a:rPr lang="vi-VN" sz="2400" smtClean="0">
                <a:solidFill>
                  <a:srgbClr val="7030A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bit cho phép hiệu chỉnh trái kết quả chuyển đổi. Sở dĩ có bit này là vì ADC trên AVR có độ phân giải 10 bit, nghĩa là kết quả thu được sau chuyển đổi là 1 số có độ dài 10 bit (tối đa 1023), AVR bố trí 2 thanh ghi data 8 bit để chứa giá trị sau chuyển đổi.</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https://1.bp.blogspot.com/-Z2LdpBk7eiM/Wxtc5SxqNhI/AAAAAAAAApU/BxFuCvrt-9geigz09eQ56iCvRRzKruZuQCLcBGAs/s1600/image0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990" y="1008028"/>
            <a:ext cx="7210694" cy="11996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54379" y="4059522"/>
            <a:ext cx="10826636" cy="1938992"/>
          </a:xfrm>
          <a:prstGeom prst="rect">
            <a:avLst/>
          </a:prstGeom>
        </p:spPr>
        <p:txBody>
          <a:bodyPr wrap="square">
            <a:sp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Nếu ADLAR=0 kết quả sẽ được hiệu chỉnh về phía phải (thanh ghi ADCL chứa trọn 8 bit thấp và thanh ghi ADCH chứa 2 bit cao trong 10 bit kết quả), và nếu ADLAR=1 thì kết quả được hiệu chỉnh trái (thanh ghi ADCH chứa trọn 8 bit cao nhất, các bit từ 9 đến 2, và thanh ADCL chứa 2 bit thấp nhất trong 10 bit kết </a:t>
            </a:r>
            <a:r>
              <a:rPr lang="vi-VN" sz="2400" smtClean="0">
                <a:latin typeface="Tahoma" panose="020B0604030504040204" pitchFamily="34" charset="0"/>
                <a:ea typeface="Tahoma" panose="020B0604030504040204" pitchFamily="34" charset="0"/>
                <a:cs typeface="Tahoma" panose="020B0604030504040204" pitchFamily="34" charset="0"/>
              </a:rPr>
              <a:t>quả</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5773783" y="1080641"/>
            <a:ext cx="796834" cy="1048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0707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8" y="1028389"/>
            <a:ext cx="3117082"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Thanh ghi ADMUX</a:t>
            </a:r>
            <a:r>
              <a:rPr lang="vi-VN"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654379" y="2506969"/>
            <a:ext cx="10826636" cy="1938992"/>
          </a:xfrm>
          <a:prstGeom prst="rect">
            <a:avLst/>
          </a:prstGeom>
        </p:spPr>
        <p:txBody>
          <a:bodyPr wrap="square">
            <a:spAutoFit/>
          </a:bodyPr>
          <a:lstStyle/>
          <a:p>
            <a:pPr lvl="1" algn="just"/>
            <a:r>
              <a:rPr lang="en-US" sz="2400">
                <a:solidFill>
                  <a:srgbClr val="7030A0"/>
                </a:solidFill>
                <a:latin typeface="Tahoma" panose="020B0604030504040204" pitchFamily="34" charset="0"/>
                <a:ea typeface="Tahoma" panose="020B0604030504040204" pitchFamily="34" charset="0"/>
                <a:cs typeface="Tahoma" panose="020B0604030504040204" pitchFamily="34" charset="0"/>
              </a:rPr>
              <a:t>Bits 4:0-MUX4:0 (Analog Channel and Gain Selection Bits):</a:t>
            </a:r>
            <a:r>
              <a:rPr lang="vi-VN" sz="2400" smtClean="0">
                <a:solidFill>
                  <a:srgbClr val="7030A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5 bit cho phép chọn kênh, chế độ và cả hệ số khuyếch đại cho ADC. Do bộ ADC trên AVR có nhiều kênh và cho phép thực hiện chuyển đổi ADC kiểu so sánh (so sánh điện áp giữa 2 chân analog) nên trước khi thực hiện chuyển đổi, chúng ta cần set các bit MUX để chọn kênh và chế độ cần sử </a:t>
            </a:r>
            <a:r>
              <a:rPr lang="vi-VN" sz="2400" smtClean="0">
                <a:latin typeface="Tahoma" panose="020B0604030504040204" pitchFamily="34" charset="0"/>
                <a:ea typeface="Tahoma" panose="020B0604030504040204" pitchFamily="34" charset="0"/>
                <a:cs typeface="Tahoma" panose="020B0604030504040204" pitchFamily="34" charset="0"/>
              </a:rPr>
              <a:t>dụng</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https://1.bp.blogspot.com/-Z2LdpBk7eiM/Wxtc5SxqNhI/AAAAAAAAApU/BxFuCvrt-9geigz09eQ56iCvRRzKruZuQCLcBGAs/s1600/image0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990" y="1008028"/>
            <a:ext cx="7210694" cy="11996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570617" y="1067578"/>
            <a:ext cx="3958045" cy="1048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6813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8" y="1028389"/>
            <a:ext cx="3117082"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Thanh ghi ADMUX</a:t>
            </a:r>
            <a:r>
              <a:rPr lang="vi-VN"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30961" y="2382734"/>
            <a:ext cx="5001323" cy="3900510"/>
          </a:xfrm>
          <a:prstGeom prst="rect">
            <a:avLst/>
          </a:prstGeom>
        </p:spPr>
      </p:pic>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t="10426"/>
          <a:stretch/>
        </p:blipFill>
        <p:spPr>
          <a:xfrm>
            <a:off x="6346838" y="2382733"/>
            <a:ext cx="5010849" cy="3882564"/>
          </a:xfrm>
          <a:prstGeom prst="rect">
            <a:avLst/>
          </a:prstGeom>
        </p:spPr>
      </p:pic>
      <p:pic>
        <p:nvPicPr>
          <p:cNvPr id="11" name="Picture 2" descr="https://1.bp.blogspot.com/-Z2LdpBk7eiM/Wxtc5SxqNhI/AAAAAAAAApU/BxFuCvrt-9geigz09eQ56iCvRRzKruZuQCLcBGAs/s1600/image0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990" y="1008028"/>
            <a:ext cx="7210694" cy="119960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570617" y="1067578"/>
            <a:ext cx="3958045" cy="1048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8628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4.bp.blogspot.com/-_wm0UahEbqk/WxtdQKw4TyI/AAAAAAAAAps/sFrRnujQfz8B1dlruPO_29fCwfE8q_b7gCLcBGAs/s1600/image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4237" y="1028389"/>
            <a:ext cx="7021443" cy="10871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8" y="1028389"/>
            <a:ext cx="3117082"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Thanh ghi ADCSRA </a:t>
            </a:r>
            <a:r>
              <a:rPr lang="vi-VN"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38047" y="2287798"/>
            <a:ext cx="10826636" cy="1200329"/>
          </a:xfrm>
          <a:prstGeom prst="rect">
            <a:avLst/>
          </a:prstGeom>
        </p:spPr>
        <p:txBody>
          <a:bodyPr wrap="square">
            <a:spAutoFit/>
          </a:bodyPr>
          <a:lstStyle/>
          <a:p>
            <a:pPr lvl="1" algn="just"/>
            <a:r>
              <a:rPr lang="vi-VN" sz="2400">
                <a:solidFill>
                  <a:srgbClr val="7030A0"/>
                </a:solidFill>
                <a:latin typeface="Tahoma" panose="020B0604030504040204" pitchFamily="34" charset="0"/>
                <a:ea typeface="Tahoma" panose="020B0604030504040204" pitchFamily="34" charset="0"/>
                <a:cs typeface="Tahoma" panose="020B0604030504040204" pitchFamily="34" charset="0"/>
              </a:rPr>
              <a:t>Bit 7 - ADEN(ADC </a:t>
            </a:r>
            <a:r>
              <a:rPr lang="vi-VN" sz="2400" smtClean="0">
                <a:solidFill>
                  <a:srgbClr val="7030A0"/>
                </a:solidFill>
                <a:latin typeface="Tahoma" panose="020B0604030504040204" pitchFamily="34" charset="0"/>
                <a:ea typeface="Tahoma" panose="020B0604030504040204" pitchFamily="34" charset="0"/>
                <a:cs typeface="Tahoma" panose="020B0604030504040204" pitchFamily="34" charset="0"/>
              </a:rPr>
              <a:t>Enable): </a:t>
            </a:r>
            <a:r>
              <a:rPr lang="en-US" sz="2400" smtClean="0">
                <a:latin typeface="Tahoma" panose="020B0604030504040204" pitchFamily="34" charset="0"/>
                <a:ea typeface="Tahoma" panose="020B0604030504040204" pitchFamily="34" charset="0"/>
                <a:cs typeface="Tahoma" panose="020B0604030504040204" pitchFamily="34" charset="0"/>
              </a:rPr>
              <a:t>set bit (1) </a:t>
            </a:r>
            <a:r>
              <a:rPr lang="vi-VN" sz="2400" smtClean="0">
                <a:latin typeface="Tahoma" panose="020B0604030504040204" pitchFamily="34" charset="0"/>
                <a:ea typeface="Tahoma" panose="020B0604030504040204" pitchFamily="34" charset="0"/>
                <a:cs typeface="Tahoma" panose="020B0604030504040204" pitchFamily="34" charset="0"/>
              </a:rPr>
              <a:t>cho </a:t>
            </a:r>
            <a:r>
              <a:rPr lang="vi-VN" sz="2400">
                <a:latin typeface="Tahoma" panose="020B0604030504040204" pitchFamily="34" charset="0"/>
                <a:ea typeface="Tahoma" panose="020B0604030504040204" pitchFamily="34" charset="0"/>
                <a:cs typeface="Tahoma" panose="020B0604030504040204" pitchFamily="34" charset="0"/>
              </a:rPr>
              <a:t>phép module ADC được sử dụng. Tuy nhiên khi ADEN=1 không có nghĩa là ADC đã hoạt động ngay, </a:t>
            </a:r>
            <a:r>
              <a:rPr lang="vi-VN" sz="2400" smtClean="0">
                <a:latin typeface="Tahoma" panose="020B0604030504040204" pitchFamily="34" charset="0"/>
                <a:ea typeface="Tahoma" panose="020B0604030504040204" pitchFamily="34" charset="0"/>
                <a:cs typeface="Tahoma" panose="020B0604030504040204" pitchFamily="34" charset="0"/>
              </a:rPr>
              <a:t>cần </a:t>
            </a:r>
            <a:r>
              <a:rPr lang="vi-VN" sz="2400">
                <a:latin typeface="Tahoma" panose="020B0604030504040204" pitchFamily="34" charset="0"/>
                <a:ea typeface="Tahoma" panose="020B0604030504040204" pitchFamily="34" charset="0"/>
                <a:cs typeface="Tahoma" panose="020B0604030504040204" pitchFamily="34" charset="0"/>
              </a:rPr>
              <a:t>set một bit khác lên 1 để bắt đầu quá trình chuyển </a:t>
            </a:r>
            <a:r>
              <a:rPr lang="vi-VN" sz="2400" smtClean="0">
                <a:latin typeface="Tahoma" panose="020B0604030504040204" pitchFamily="34" charset="0"/>
                <a:ea typeface="Tahoma" panose="020B0604030504040204" pitchFamily="34" charset="0"/>
                <a:cs typeface="Tahoma" panose="020B0604030504040204" pitchFamily="34" charset="0"/>
              </a:rPr>
              <a:t>đổi</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ADSC</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4127863" y="1041452"/>
            <a:ext cx="1567543" cy="1048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047" y="3567567"/>
            <a:ext cx="10826636" cy="1569660"/>
          </a:xfrm>
          <a:prstGeom prst="rect">
            <a:avLst/>
          </a:prstGeom>
        </p:spPr>
        <p:txBody>
          <a:bodyPr wrap="square">
            <a:spAutoFit/>
          </a:bodyPr>
          <a:lstStyle/>
          <a:p>
            <a:pPr lvl="1" algn="just"/>
            <a:r>
              <a:rPr lang="vi-VN" sz="2400">
                <a:solidFill>
                  <a:srgbClr val="7030A0"/>
                </a:solidFill>
                <a:latin typeface="Tahoma" panose="020B0604030504040204" pitchFamily="34" charset="0"/>
                <a:ea typeface="Tahoma" panose="020B0604030504040204" pitchFamily="34" charset="0"/>
                <a:cs typeface="Tahoma" panose="020B0604030504040204" pitchFamily="34" charset="0"/>
              </a:rPr>
              <a:t>Bit </a:t>
            </a:r>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6</a:t>
            </a:r>
            <a:r>
              <a:rPr lang="vi-VN" sz="2400" smtClean="0">
                <a:solidFill>
                  <a:srgbClr val="7030A0"/>
                </a:solidFill>
                <a:latin typeface="Tahoma" panose="020B0604030504040204" pitchFamily="34" charset="0"/>
                <a:ea typeface="Tahoma" panose="020B0604030504040204" pitchFamily="34" charset="0"/>
                <a:cs typeface="Tahoma" panose="020B0604030504040204" pitchFamily="34" charset="0"/>
              </a:rPr>
              <a:t> </a:t>
            </a:r>
            <a:r>
              <a:rPr lang="vi-VN" sz="2400">
                <a:solidFill>
                  <a:srgbClr val="7030A0"/>
                </a:solidFill>
                <a:latin typeface="Tahoma" panose="020B0604030504040204" pitchFamily="34" charset="0"/>
                <a:ea typeface="Tahoma" panose="020B0604030504040204" pitchFamily="34" charset="0"/>
                <a:cs typeface="Tahoma" panose="020B0604030504040204" pitchFamily="34" charset="0"/>
              </a:rPr>
              <a:t>- ADSC(ADC Start </a:t>
            </a:r>
            <a:r>
              <a:rPr lang="vi-VN" sz="2400" smtClean="0">
                <a:solidFill>
                  <a:srgbClr val="7030A0"/>
                </a:solidFill>
                <a:latin typeface="Tahoma" panose="020B0604030504040204" pitchFamily="34" charset="0"/>
                <a:ea typeface="Tahoma" panose="020B0604030504040204" pitchFamily="34" charset="0"/>
                <a:cs typeface="Tahoma" panose="020B0604030504040204" pitchFamily="34" charset="0"/>
              </a:rPr>
              <a:t>Conversion): </a:t>
            </a:r>
            <a:r>
              <a:rPr lang="vi-VN" sz="2400">
                <a:latin typeface="Tahoma" panose="020B0604030504040204" pitchFamily="34" charset="0"/>
                <a:ea typeface="Tahoma" panose="020B0604030504040204" pitchFamily="34" charset="0"/>
                <a:cs typeface="Tahoma" panose="020B0604030504040204" pitchFamily="34" charset="0"/>
              </a:rPr>
              <a:t>set bit </a:t>
            </a:r>
            <a:r>
              <a:rPr lang="en-US" sz="2400" smtClean="0">
                <a:latin typeface="Tahoma" panose="020B0604030504040204" pitchFamily="34" charset="0"/>
                <a:ea typeface="Tahoma" panose="020B0604030504040204" pitchFamily="34" charset="0"/>
                <a:cs typeface="Tahoma" panose="020B0604030504040204" pitchFamily="34" charset="0"/>
              </a:rPr>
              <a:t>(1) để </a:t>
            </a:r>
            <a:r>
              <a:rPr lang="vi-VN" sz="2400" smtClean="0">
                <a:latin typeface="Tahoma" panose="020B0604030504040204" pitchFamily="34" charset="0"/>
                <a:ea typeface="Tahoma" panose="020B0604030504040204" pitchFamily="34" charset="0"/>
                <a:cs typeface="Tahoma" panose="020B0604030504040204" pitchFamily="34" charset="0"/>
              </a:rPr>
              <a:t>bắt </a:t>
            </a:r>
            <a:r>
              <a:rPr lang="vi-VN" sz="2400">
                <a:latin typeface="Tahoma" panose="020B0604030504040204" pitchFamily="34" charset="0"/>
                <a:ea typeface="Tahoma" panose="020B0604030504040204" pitchFamily="34" charset="0"/>
                <a:cs typeface="Tahoma" panose="020B0604030504040204" pitchFamily="34" charset="0"/>
              </a:rPr>
              <a:t>đầu khởi động quá trình chuyển đổi. Trong suốt quá trình chuyển đổi, bit ADSC sẽ được giữ nguyên giá trị 1, khi quá trình chuyển đổi kết thúc (tự động), bit này sẽ được trả về 0. </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800271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4.bp.blogspot.com/-_wm0UahEbqk/WxtdQKw4TyI/AAAAAAAAAps/sFrRnujQfz8B1dlruPO_29fCwfE8q_b7gCLcBGAs/s1600/image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4237" y="1028389"/>
            <a:ext cx="7021443" cy="10871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8" y="1028389"/>
            <a:ext cx="3117082"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Thanh ghi ADCSRA </a:t>
            </a:r>
            <a:r>
              <a:rPr lang="vi-VN"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38047" y="2287798"/>
            <a:ext cx="10826636" cy="1200329"/>
          </a:xfrm>
          <a:prstGeom prst="rect">
            <a:avLst/>
          </a:prstGeom>
        </p:spPr>
        <p:txBody>
          <a:bodyPr wrap="square">
            <a:spAutoFit/>
          </a:bodyPr>
          <a:lstStyle/>
          <a:p>
            <a:pPr lvl="1" algn="just"/>
            <a:r>
              <a:rPr lang="vi-VN" sz="2400">
                <a:solidFill>
                  <a:srgbClr val="7030A0"/>
                </a:solidFill>
                <a:latin typeface="Tahoma" panose="020B0604030504040204" pitchFamily="34" charset="0"/>
                <a:ea typeface="Tahoma" panose="020B0604030504040204" pitchFamily="34" charset="0"/>
                <a:cs typeface="Tahoma" panose="020B0604030504040204" pitchFamily="34" charset="0"/>
              </a:rPr>
              <a:t>Bit 4 – ADIF(ADC Interrupt Flag): </a:t>
            </a:r>
            <a:r>
              <a:rPr lang="vi-VN" sz="2400" smtClean="0">
                <a:latin typeface="Tahoma" panose="020B0604030504040204" pitchFamily="34" charset="0"/>
                <a:ea typeface="Tahoma" panose="020B0604030504040204" pitchFamily="34" charset="0"/>
                <a:cs typeface="Tahoma" panose="020B0604030504040204" pitchFamily="34" charset="0"/>
              </a:rPr>
              <a:t>Khi chuyển </a:t>
            </a:r>
            <a:r>
              <a:rPr lang="vi-VN" sz="2400">
                <a:latin typeface="Tahoma" panose="020B0604030504040204" pitchFamily="34" charset="0"/>
                <a:ea typeface="Tahoma" panose="020B0604030504040204" pitchFamily="34" charset="0"/>
                <a:cs typeface="Tahoma" panose="020B0604030504040204" pitchFamily="34" charset="0"/>
              </a:rPr>
              <a:t>đổi kết thúc, bit </a:t>
            </a:r>
            <a:r>
              <a:rPr lang="en-US" sz="2400" smtClean="0">
                <a:latin typeface="Tahoma" panose="020B0604030504040204" pitchFamily="34" charset="0"/>
                <a:ea typeface="Tahoma" panose="020B0604030504040204" pitchFamily="34" charset="0"/>
                <a:cs typeface="Tahoma" panose="020B0604030504040204" pitchFamily="34" charset="0"/>
              </a:rPr>
              <a:t>4</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tự động được set </a:t>
            </a:r>
            <a:r>
              <a:rPr lang="vi-VN" sz="2400" smtClean="0">
                <a:latin typeface="Tahoma" panose="020B0604030504040204" pitchFamily="34" charset="0"/>
                <a:ea typeface="Tahoma" panose="020B0604030504040204" pitchFamily="34" charset="0"/>
                <a:cs typeface="Tahoma" panose="020B0604030504040204" pitchFamily="34" charset="0"/>
              </a:rPr>
              <a:t>1</a:t>
            </a:r>
            <a:r>
              <a:rPr lang="vi-VN" sz="2400">
                <a:latin typeface="Tahoma" panose="020B0604030504040204" pitchFamily="34" charset="0"/>
                <a:ea typeface="Tahoma" panose="020B0604030504040204" pitchFamily="34" charset="0"/>
                <a:cs typeface="Tahoma" panose="020B0604030504040204" pitchFamily="34" charset="0"/>
              </a:rPr>
              <a:t>, vì thế người dùng cần kiểm tra giá trị bit này trước khi </a:t>
            </a:r>
            <a:r>
              <a:rPr lang="vi-VN" sz="2400" smtClean="0">
                <a:latin typeface="Tahoma" panose="020B0604030504040204" pitchFamily="34" charset="0"/>
                <a:ea typeface="Tahoma" panose="020B0604030504040204" pitchFamily="34" charset="0"/>
                <a:cs typeface="Tahoma" panose="020B0604030504040204" pitchFamily="34" charset="0"/>
              </a:rPr>
              <a:t>đọc </a:t>
            </a:r>
            <a:r>
              <a:rPr lang="vi-VN" sz="2400">
                <a:latin typeface="Tahoma" panose="020B0604030504040204" pitchFamily="34" charset="0"/>
                <a:ea typeface="Tahoma" panose="020B0604030504040204" pitchFamily="34" charset="0"/>
                <a:cs typeface="Tahoma" panose="020B0604030504040204" pitchFamily="34" charset="0"/>
              </a:rPr>
              <a:t>giá trị chuyển đổi để đảm bảo quá trình chuyển đổi đã thực sự hoàn tất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flipH="1">
            <a:off x="6466112" y="1041452"/>
            <a:ext cx="1554481" cy="1048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047" y="3567567"/>
            <a:ext cx="10826636" cy="1569660"/>
          </a:xfrm>
          <a:prstGeom prst="rect">
            <a:avLst/>
          </a:prstGeom>
        </p:spPr>
        <p:txBody>
          <a:bodyPr wrap="square">
            <a:spAutoFit/>
          </a:bodyPr>
          <a:lstStyle/>
          <a:p>
            <a:pPr lvl="1" algn="just"/>
            <a:r>
              <a:rPr lang="vi-VN" sz="2400">
                <a:solidFill>
                  <a:srgbClr val="7030A0"/>
                </a:solidFill>
                <a:latin typeface="Tahoma" panose="020B0604030504040204" pitchFamily="34" charset="0"/>
                <a:ea typeface="Tahoma" panose="020B0604030504040204" pitchFamily="34" charset="0"/>
                <a:cs typeface="Tahoma" panose="020B0604030504040204" pitchFamily="34" charset="0"/>
              </a:rPr>
              <a:t>Bit 3 – ADIE(ADC Interrupt Enable</a:t>
            </a:r>
            <a:r>
              <a:rPr lang="vi-VN" sz="2400" smtClean="0">
                <a:solidFill>
                  <a:srgbClr val="7030A0"/>
                </a:solidFill>
                <a:latin typeface="Tahoma" panose="020B0604030504040204" pitchFamily="34" charset="0"/>
                <a:ea typeface="Tahoma" panose="020B0604030504040204" pitchFamily="34" charset="0"/>
                <a:cs typeface="Tahoma" panose="020B0604030504040204" pitchFamily="34" charset="0"/>
              </a:rPr>
              <a:t>):</a:t>
            </a:r>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nếu bit này được set bằng 1 và bit cho phép ngắt toàn cục (bit I trong thanh ghi trạng thái của chip) được set, một ngắt sẽ xảy ra khi một quá trình chuyển đổi ADC kết thúc và các giá trị chuyển đổi đã được cập nhật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17557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58979" y="357261"/>
            <a:ext cx="4277914" cy="1478570"/>
          </a:xfrm>
        </p:spPr>
        <p:txBody>
          <a:bodyPr>
            <a:normAutofit/>
          </a:bodyPr>
          <a:lstStyle/>
          <a:p>
            <a:r>
              <a:rPr lang="en-US" sz="4400" smtClean="0">
                <a:latin typeface="Rockwell" panose="02060603020205020403" pitchFamily="18" charset="0"/>
              </a:rPr>
              <a:t>arduino</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8" y="1711235"/>
            <a:ext cx="10863355" cy="1946365"/>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Arduino là tên của 1 quán bar ở Ivrea, Italy. Đây là nơi những nhà sáng </a:t>
            </a:r>
            <a:r>
              <a:rPr lang="vi-VN" sz="2400" smtClean="0">
                <a:latin typeface="Tahoma" panose="020B0604030504040204" pitchFamily="34" charset="0"/>
                <a:ea typeface="Tahoma" panose="020B0604030504040204" pitchFamily="34" charset="0"/>
                <a:cs typeface="Tahoma" panose="020B0604030504040204" pitchFamily="34" charset="0"/>
              </a:rPr>
              <a:t>lập</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ra </a:t>
            </a:r>
            <a:r>
              <a:rPr lang="vi-VN" sz="2400">
                <a:latin typeface="Tahoma" panose="020B0604030504040204" pitchFamily="34" charset="0"/>
                <a:ea typeface="Tahoma" panose="020B0604030504040204" pitchFamily="34" charset="0"/>
                <a:cs typeface="Tahoma" panose="020B0604030504040204" pitchFamily="34" charset="0"/>
              </a:rPr>
              <a:t>dự án arduino gặp mặt để bắt đầu ý tưởng hình thành dự án này.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Tên của</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quán </a:t>
            </a:r>
            <a:r>
              <a:rPr lang="vi-VN" sz="2400">
                <a:latin typeface="Tahoma" panose="020B0604030504040204" pitchFamily="34" charset="0"/>
                <a:ea typeface="Tahoma" panose="020B0604030504040204" pitchFamily="34" charset="0"/>
                <a:cs typeface="Tahoma" panose="020B0604030504040204" pitchFamily="34" charset="0"/>
              </a:rPr>
              <a:t>bar </a:t>
            </a:r>
            <a:r>
              <a:rPr lang="vi-VN" sz="2400" smtClean="0">
                <a:latin typeface="Tahoma" panose="020B0604030504040204" pitchFamily="34" charset="0"/>
                <a:ea typeface="Tahoma" panose="020B0604030504040204" pitchFamily="34" charset="0"/>
                <a:cs typeface="Tahoma" panose="020B0604030504040204" pitchFamily="34" charset="0"/>
              </a:rPr>
              <a:t>đặt </a:t>
            </a:r>
            <a:r>
              <a:rPr lang="vi-VN" sz="2400">
                <a:latin typeface="Tahoma" panose="020B0604030504040204" pitchFamily="34" charset="0"/>
                <a:ea typeface="Tahoma" panose="020B0604030504040204" pitchFamily="34" charset="0"/>
                <a:cs typeface="Tahoma" panose="020B0604030504040204" pitchFamily="34" charset="0"/>
              </a:rPr>
              <a:t>theo tên của </a:t>
            </a:r>
            <a:r>
              <a:rPr lang="vi-VN" sz="2400" smtClean="0">
                <a:latin typeface="Tahoma" panose="020B0604030504040204" pitchFamily="34" charset="0"/>
                <a:ea typeface="Tahoma" panose="020B0604030504040204" pitchFamily="34" charset="0"/>
                <a:cs typeface="Tahoma" panose="020B0604030504040204" pitchFamily="34" charset="0"/>
              </a:rPr>
              <a:t>lãnh </a:t>
            </a:r>
            <a:r>
              <a:rPr lang="vi-VN" sz="2400">
                <a:latin typeface="Tahoma" panose="020B0604030504040204" pitchFamily="34" charset="0"/>
                <a:ea typeface="Tahoma" panose="020B0604030504040204" pitchFamily="34" charset="0"/>
                <a:cs typeface="Tahoma" panose="020B0604030504040204" pitchFamily="34" charset="0"/>
              </a:rPr>
              <a:t>chúa </a:t>
            </a:r>
            <a:r>
              <a:rPr lang="vi-VN" sz="2400" smtClean="0">
                <a:latin typeface="Tahoma" panose="020B0604030504040204" pitchFamily="34" charset="0"/>
                <a:ea typeface="Tahoma" panose="020B0604030504040204" pitchFamily="34" charset="0"/>
                <a:cs typeface="Tahoma" panose="020B0604030504040204" pitchFamily="34" charset="0"/>
              </a:rPr>
              <a:t>tại </a:t>
            </a:r>
            <a:r>
              <a:rPr lang="vi-VN" sz="2400">
                <a:latin typeface="Tahoma" panose="020B0604030504040204" pitchFamily="34" charset="0"/>
                <a:ea typeface="Tahoma" panose="020B0604030504040204" pitchFamily="34" charset="0"/>
                <a:cs typeface="Tahoma" panose="020B0604030504040204" pitchFamily="34" charset="0"/>
              </a:rPr>
              <a:t>Ivrea và sau đó ông </a:t>
            </a:r>
            <a:r>
              <a:rPr lang="vi-VN" sz="2400" smtClean="0">
                <a:latin typeface="Tahoma" panose="020B0604030504040204" pitchFamily="34" charset="0"/>
                <a:ea typeface="Tahoma" panose="020B0604030504040204" pitchFamily="34" charset="0"/>
                <a:cs typeface="Tahoma" panose="020B0604030504040204" pitchFamily="34" charset="0"/>
              </a:rPr>
              <a:t>là </a:t>
            </a:r>
            <a:r>
              <a:rPr lang="vi-VN" sz="2400">
                <a:latin typeface="Tahoma" panose="020B0604030504040204" pitchFamily="34" charset="0"/>
                <a:ea typeface="Tahoma" panose="020B0604030504040204" pitchFamily="34" charset="0"/>
                <a:cs typeface="Tahoma" panose="020B0604030504040204" pitchFamily="34" charset="0"/>
              </a:rPr>
              <a:t>vua của nước Italy từ năm 1002 </a:t>
            </a:r>
            <a:r>
              <a:rPr lang="vi-VN" sz="2400" smtClean="0">
                <a:latin typeface="Tahoma" panose="020B0604030504040204" pitchFamily="34" charset="0"/>
                <a:ea typeface="Tahoma" panose="020B0604030504040204" pitchFamily="34" charset="0"/>
                <a:cs typeface="Tahoma" panose="020B0604030504040204" pitchFamily="34" charset="0"/>
              </a:rPr>
              <a:t>đến</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năm </a:t>
            </a:r>
            <a:r>
              <a:rPr lang="vi-VN" sz="2400">
                <a:latin typeface="Tahoma" panose="020B0604030504040204" pitchFamily="34" charset="0"/>
                <a:ea typeface="Tahoma" panose="020B0604030504040204" pitchFamily="34" charset="0"/>
                <a:cs typeface="Tahoma" panose="020B0604030504040204" pitchFamily="34" charset="0"/>
              </a:rPr>
              <a:t>1014.</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Giới thiệu</a:t>
            </a:r>
            <a:endParaRPr lang="en-US"/>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566" y="3770722"/>
            <a:ext cx="3143689" cy="2276793"/>
          </a:xfrm>
          <a:prstGeom prst="rect">
            <a:avLst/>
          </a:prstGeom>
        </p:spPr>
      </p:pic>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575057" y="3690757"/>
            <a:ext cx="7436827" cy="2351314"/>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Dự án Arduino được </a:t>
            </a:r>
            <a:r>
              <a:rPr lang="en-US" sz="2400" smtClean="0">
                <a:latin typeface="Tahoma" panose="020B0604030504040204" pitchFamily="34" charset="0"/>
                <a:ea typeface="Tahoma" panose="020B0604030504040204" pitchFamily="34" charset="0"/>
                <a:cs typeface="Tahoma" panose="020B0604030504040204" pitchFamily="34" charset="0"/>
              </a:rPr>
              <a:t>khởi sinh</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tại học viện Interaction Design ở Ivrea, Italy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2003</a:t>
            </a:r>
            <a:r>
              <a:rPr lang="en-US" sz="2400" smtClean="0">
                <a:latin typeface="Tahoma" panose="020B0604030504040204" pitchFamily="34" charset="0"/>
                <a:ea typeface="Tahoma" panose="020B0604030504040204" pitchFamily="34" charset="0"/>
                <a:cs typeface="Tahoma" panose="020B0604030504040204" pitchFamily="34" charset="0"/>
              </a:rPr>
              <a:t>) với m</a:t>
            </a:r>
            <a:r>
              <a:rPr lang="vi-VN" sz="2400" smtClean="0">
                <a:latin typeface="Tahoma" panose="020B0604030504040204" pitchFamily="34" charset="0"/>
                <a:ea typeface="Tahoma" panose="020B0604030504040204" pitchFamily="34" charset="0"/>
                <a:cs typeface="Tahoma" panose="020B0604030504040204" pitchFamily="34" charset="0"/>
              </a:rPr>
              <a:t>ục </a:t>
            </a:r>
            <a:r>
              <a:rPr lang="vi-VN" sz="2400">
                <a:latin typeface="Tahoma" panose="020B0604030504040204" pitchFamily="34" charset="0"/>
                <a:ea typeface="Tahoma" panose="020B0604030504040204" pitchFamily="34" charset="0"/>
                <a:cs typeface="Tahoma" panose="020B0604030504040204" pitchFamily="34" charset="0"/>
              </a:rPr>
              <a:t>đích ban đầu </a:t>
            </a:r>
            <a:r>
              <a:rPr lang="vi-VN" sz="2400" smtClean="0">
                <a:latin typeface="Tahoma" panose="020B0604030504040204" pitchFamily="34" charset="0"/>
                <a:ea typeface="Tahoma" panose="020B0604030504040204" pitchFamily="34" charset="0"/>
                <a:cs typeface="Tahoma" panose="020B0604030504040204" pitchFamily="34" charset="0"/>
              </a:rPr>
              <a:t>là </a:t>
            </a:r>
            <a:r>
              <a:rPr lang="vi-VN" sz="2400">
                <a:latin typeface="Tahoma" panose="020B0604030504040204" pitchFamily="34" charset="0"/>
                <a:ea typeface="Tahoma" panose="020B0604030504040204" pitchFamily="34" charset="0"/>
                <a:cs typeface="Tahoma" panose="020B0604030504040204" pitchFamily="34" charset="0"/>
              </a:rPr>
              <a:t>giúp cho các sinh viên </a:t>
            </a:r>
            <a:r>
              <a:rPr lang="vi-VN" sz="2400" smtClean="0">
                <a:latin typeface="Tahoma" panose="020B0604030504040204" pitchFamily="34" charset="0"/>
                <a:ea typeface="Tahoma" panose="020B0604030504040204" pitchFamily="34" charset="0"/>
                <a:cs typeface="Tahoma" panose="020B0604030504040204" pitchFamily="34" charset="0"/>
              </a:rPr>
              <a:t>không có</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nền </a:t>
            </a:r>
            <a:r>
              <a:rPr lang="vi-VN" sz="2400">
                <a:latin typeface="Tahoma" panose="020B0604030504040204" pitchFamily="34" charset="0"/>
                <a:ea typeface="Tahoma" panose="020B0604030504040204" pitchFamily="34" charset="0"/>
                <a:cs typeface="Tahoma" panose="020B0604030504040204" pitchFamily="34" charset="0"/>
              </a:rPr>
              <a:t>tảng kiến thức về điện tử có thể tạo ra các sản phẩm 1 cách nhanh chóng </a:t>
            </a:r>
            <a:r>
              <a:rPr lang="vi-VN" sz="2400" smtClean="0">
                <a:latin typeface="Tahoma" panose="020B0604030504040204" pitchFamily="34" charset="0"/>
                <a:ea typeface="Tahoma" panose="020B0604030504040204" pitchFamily="34" charset="0"/>
                <a:cs typeface="Tahoma" panose="020B0604030504040204" pitchFamily="34" charset="0"/>
              </a:rPr>
              <a:t>và dễ</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sử </a:t>
            </a:r>
            <a:r>
              <a:rPr lang="vi-VN" sz="2400">
                <a:latin typeface="Tahoma" panose="020B0604030504040204" pitchFamily="34" charset="0"/>
                <a:ea typeface="Tahoma" panose="020B0604030504040204" pitchFamily="34" charset="0"/>
                <a:cs typeface="Tahoma" panose="020B0604030504040204" pitchFamily="34" charset="0"/>
              </a:rPr>
              <a:t>dụng.</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984109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4.bp.blogspot.com/-_wm0UahEbqk/WxtdQKw4TyI/AAAAAAAAAps/sFrRnujQfz8B1dlruPO_29fCwfE8q_b7gCLcBGAs/s1600/image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4237" y="1028389"/>
            <a:ext cx="7021443" cy="10871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8" y="1028389"/>
            <a:ext cx="3117082"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Thanh ghi ADCSRA </a:t>
            </a:r>
            <a:r>
              <a:rPr lang="vi-VN"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404948" y="2395240"/>
            <a:ext cx="10750732" cy="461665"/>
          </a:xfrm>
          <a:prstGeom prst="rect">
            <a:avLst/>
          </a:prstGeom>
        </p:spPr>
        <p:txBody>
          <a:bodyPr wrap="square">
            <a:spAutoFit/>
          </a:bodyPr>
          <a:lstStyle/>
          <a:p>
            <a:pPr lvl="1" algn="just"/>
            <a:r>
              <a:rPr lang="en-US" sz="2400">
                <a:solidFill>
                  <a:srgbClr val="7030A0"/>
                </a:solidFill>
                <a:latin typeface="Tahoma" panose="020B0604030504040204" pitchFamily="34" charset="0"/>
                <a:ea typeface="Tahoma" panose="020B0604030504040204" pitchFamily="34" charset="0"/>
                <a:cs typeface="Tahoma" panose="020B0604030504040204" pitchFamily="34" charset="0"/>
              </a:rPr>
              <a:t>Bit 2:0 – ADPS2:0(ADC Prescaler Select Bits</a:t>
            </a:r>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C</a:t>
            </a:r>
            <a:r>
              <a:rPr lang="vi-VN" sz="2400" smtClean="0">
                <a:latin typeface="Tahoma" panose="020B0604030504040204" pitchFamily="34" charset="0"/>
                <a:ea typeface="Tahoma" panose="020B0604030504040204" pitchFamily="34" charset="0"/>
                <a:cs typeface="Tahoma" panose="020B0604030504040204" pitchFamily="34" charset="0"/>
              </a:rPr>
              <a:t>họn </a:t>
            </a:r>
            <a:r>
              <a:rPr lang="vi-VN" sz="2400">
                <a:latin typeface="Tahoma" panose="020B0604030504040204" pitchFamily="34" charset="0"/>
                <a:ea typeface="Tahoma" panose="020B0604030504040204" pitchFamily="34" charset="0"/>
                <a:cs typeface="Tahoma" panose="020B0604030504040204" pitchFamily="34" charset="0"/>
              </a:rPr>
              <a:t>hệ số chia xung </a:t>
            </a:r>
            <a:r>
              <a:rPr lang="vi-VN" sz="2400" smtClean="0">
                <a:latin typeface="Tahoma" panose="020B0604030504040204" pitchFamily="34" charset="0"/>
                <a:ea typeface="Tahoma" panose="020B0604030504040204" pitchFamily="34" charset="0"/>
                <a:cs typeface="Tahoma" panose="020B0604030504040204" pitchFamily="34" charset="0"/>
              </a:rPr>
              <a:t>nhịp</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flipH="1">
            <a:off x="8007530" y="1041452"/>
            <a:ext cx="2338251" cy="1048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https://3.bp.blogspot.com/-womkB3ei4J0/WxtdWvxp4VI/AAAAAAAAApw/FOTxQ_OPUWELYiJYOFSuTzQLdna9U2DLgCLcBGAs/s1600/image0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238" y="3136646"/>
            <a:ext cx="5765442" cy="234563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48639" y="3007864"/>
            <a:ext cx="4702629" cy="2677656"/>
          </a:xfrm>
          <a:prstGeom prst="rect">
            <a:avLst/>
          </a:prstGeom>
        </p:spPr>
        <p:txBody>
          <a:bodyPr wrap="square">
            <a:sp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ADC, cũng như tất cả các module khác trên AVR, cần được giữ nhịp bằng một nguồn xung clock. Xung nhịp này được lấy từ nguồn xung chính của chip thông qua một hệ số chia. </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240664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7" y="1028389"/>
            <a:ext cx="358734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Thanh ghi ADCL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/ADCH </a:t>
            </a:r>
            <a:r>
              <a:rPr lang="vi-VN"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860124" y="1519167"/>
            <a:ext cx="2325189" cy="461665"/>
          </a:xfrm>
          <a:prstGeom prst="rect">
            <a:avLst/>
          </a:prstGeom>
        </p:spPr>
        <p:txBody>
          <a:bodyPr wrap="square">
            <a:spAutoFit/>
          </a:bodyPr>
          <a:lstStyle/>
          <a:p>
            <a:pPr lvl="1" algn="just"/>
            <a:r>
              <a:rPr lang="en-US" sz="2400">
                <a:solidFill>
                  <a:srgbClr val="7030A0"/>
                </a:solidFill>
                <a:latin typeface="Tahoma" panose="020B0604030504040204" pitchFamily="34" charset="0"/>
                <a:ea typeface="Tahoma" panose="020B0604030504040204" pitchFamily="34" charset="0"/>
                <a:cs typeface="Tahoma" panose="020B0604030504040204" pitchFamily="34" charset="0"/>
              </a:rPr>
              <a:t>ADLAR=0</a:t>
            </a:r>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4338" name="Picture 2" descr="https://3.bp.blogspot.com/-2-g5BnQC1v0/Wxtde9WHV2I/AAAAAAAAAp0/WF49YkTE9RQc9H3GpY1XEKY34TaVGv1QgCLcBGAs/s1600/image0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313" y="1613406"/>
            <a:ext cx="7127073" cy="10331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66205" y="2784311"/>
            <a:ext cx="2325189" cy="461665"/>
          </a:xfrm>
          <a:prstGeom prst="rect">
            <a:avLst/>
          </a:prstGeom>
        </p:spPr>
        <p:txBody>
          <a:bodyPr wrap="square">
            <a:spAutoFit/>
          </a:bodyPr>
          <a:lstStyle/>
          <a:p>
            <a:pPr lvl="1" algn="just"/>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ADLAR=1:</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p:cNvSpPr/>
          <p:nvPr/>
        </p:nvSpPr>
        <p:spPr>
          <a:xfrm>
            <a:off x="623837" y="5213477"/>
            <a:ext cx="10887720" cy="1015663"/>
          </a:xfrm>
          <a:prstGeom prst="rect">
            <a:avLst/>
          </a:prstGeom>
        </p:spPr>
        <p:txBody>
          <a:bodyPr wrap="square">
            <a:spAutoFit/>
          </a:bodyPr>
          <a:lstStyle/>
          <a:p>
            <a:pPr lvl="1" algn="just"/>
            <a:r>
              <a:rPr lang="vi-VN" sz="2000" i="1">
                <a:solidFill>
                  <a:srgbClr val="00B050"/>
                </a:solidFill>
                <a:latin typeface="Tahoma" panose="020B0604030504040204" pitchFamily="34" charset="0"/>
                <a:ea typeface="Tahoma" panose="020B0604030504040204" pitchFamily="34" charset="0"/>
                <a:cs typeface="Tahoma" panose="020B0604030504040204" pitchFamily="34" charset="0"/>
              </a:rPr>
              <a:t>Chú ý thứ tự đọc giá trị từ 2 thanh ghi này, để tránh đọc sai kết </a:t>
            </a:r>
            <a:r>
              <a:rPr lang="vi-VN" sz="2000" i="1" smtClean="0">
                <a:solidFill>
                  <a:srgbClr val="00B050"/>
                </a:solidFill>
                <a:latin typeface="Tahoma" panose="020B0604030504040204" pitchFamily="34" charset="0"/>
                <a:ea typeface="Tahoma" panose="020B0604030504040204" pitchFamily="34" charset="0"/>
                <a:cs typeface="Tahoma" panose="020B0604030504040204" pitchFamily="34" charset="0"/>
              </a:rPr>
              <a:t>quả</a:t>
            </a:r>
            <a:r>
              <a:rPr lang="en-US" sz="2000" i="1" smtClean="0">
                <a:solidFill>
                  <a:srgbClr val="00B050"/>
                </a:solidFill>
                <a:latin typeface="Tahoma" panose="020B0604030504040204" pitchFamily="34" charset="0"/>
                <a:ea typeface="Tahoma" panose="020B0604030504040204" pitchFamily="34" charset="0"/>
                <a:cs typeface="Tahoma" panose="020B0604030504040204" pitchFamily="34" charset="0"/>
              </a:rPr>
              <a:t>: </a:t>
            </a:r>
            <a:r>
              <a:rPr lang="vi-VN" sz="2000" i="1" smtClean="0">
                <a:solidFill>
                  <a:srgbClr val="00B050"/>
                </a:solidFill>
                <a:latin typeface="Tahoma" panose="020B0604030504040204" pitchFamily="34" charset="0"/>
                <a:ea typeface="Tahoma" panose="020B0604030504040204" pitchFamily="34" charset="0"/>
                <a:cs typeface="Tahoma" panose="020B0604030504040204" pitchFamily="34" charset="0"/>
              </a:rPr>
              <a:t>đọc </a:t>
            </a:r>
            <a:r>
              <a:rPr lang="vi-VN" sz="2000" i="1">
                <a:solidFill>
                  <a:srgbClr val="00B050"/>
                </a:solidFill>
                <a:latin typeface="Tahoma" panose="020B0604030504040204" pitchFamily="34" charset="0"/>
                <a:ea typeface="Tahoma" panose="020B0604030504040204" pitchFamily="34" charset="0"/>
                <a:cs typeface="Tahoma" panose="020B0604030504040204" pitchFamily="34" charset="0"/>
              </a:rPr>
              <a:t>thanh ghi ADCL trước và ADCH sau, vì sau khi ADCH được đọc, các thanh ghi data có thể được cập nhật giá trị tiếp theo.</a:t>
            </a:r>
            <a:endParaRPr lang="en-US" sz="2000" i="1">
              <a:solidFill>
                <a:srgbClr val="00B050"/>
              </a:solidFill>
              <a:latin typeface="Tahoma" panose="020B0604030504040204" pitchFamily="34" charset="0"/>
              <a:ea typeface="Tahoma" panose="020B0604030504040204" pitchFamily="34" charset="0"/>
              <a:cs typeface="Tahoma" panose="020B0604030504040204" pitchFamily="34" charset="0"/>
            </a:endParaRPr>
          </a:p>
        </p:txBody>
      </p:sp>
      <p:pic>
        <p:nvPicPr>
          <p:cNvPr id="14340" name="Picture 4" descr="https://1.bp.blogspot.com/-RU1KtYmmlMo/WxtdmJo3TkI/AAAAAAAAAp8/T2QGqgRQlNkKtfqG9ZRmbvslhCBtWZ_FgCLcBGAs/s1600/image0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313" y="2765111"/>
            <a:ext cx="7123631" cy="9839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9218" y="3933316"/>
            <a:ext cx="10887720" cy="1200329"/>
          </a:xfrm>
          <a:prstGeom prst="rect">
            <a:avLst/>
          </a:prstGeom>
        </p:spPr>
        <p:txBody>
          <a:bodyPr wrap="square">
            <a:spAutoFit/>
          </a:body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Thông </a:t>
            </a:r>
            <a:r>
              <a:rPr lang="vi-VN" sz="2400">
                <a:latin typeface="Tahoma" panose="020B0604030504040204" pitchFamily="34" charset="0"/>
                <a:ea typeface="Tahoma" panose="020B0604030504040204" pitchFamily="34" charset="0"/>
                <a:cs typeface="Tahoma" panose="020B0604030504040204" pitchFamily="34" charset="0"/>
              </a:rPr>
              <a:t>thường, 2 thanh ghi data được sắp xếp theo định dạng ADLAR=0, ADCL chứa 8 bit thấp và 2 bit thấp của ADCH chứa 2 bit cao nhất của giá trị thu được. </a:t>
            </a:r>
            <a:endParaRPr lang="en-US" sz="2400" i="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037017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7" name="Rectangle 6"/>
          <p:cNvSpPr/>
          <p:nvPr/>
        </p:nvSpPr>
        <p:spPr>
          <a:xfrm>
            <a:off x="1036908" y="1028389"/>
            <a:ext cx="3117082"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Thanh ghi SFIOR </a:t>
            </a:r>
            <a:r>
              <a:rPr lang="vi-VN"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404948" y="2395240"/>
            <a:ext cx="10750732" cy="461665"/>
          </a:xfrm>
          <a:prstGeom prst="rect">
            <a:avLst/>
          </a:prstGeom>
        </p:spPr>
        <p:txBody>
          <a:bodyPr wrap="square">
            <a:spAutoFit/>
          </a:bodyPr>
          <a:lstStyle/>
          <a:p>
            <a:pPr lvl="1" algn="just"/>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Bit ADTS2:0 </a:t>
            </a:r>
            <a:r>
              <a:rPr lang="en-US" sz="2400">
                <a:solidFill>
                  <a:srgbClr val="7030A0"/>
                </a:solidFill>
                <a:latin typeface="Tahoma" panose="020B0604030504040204" pitchFamily="34" charset="0"/>
                <a:ea typeface="Tahoma" panose="020B0604030504040204" pitchFamily="34" charset="0"/>
                <a:cs typeface="Tahoma" panose="020B0604030504040204" pitchFamily="34" charset="0"/>
              </a:rPr>
              <a:t>(Auto Trigger Source </a:t>
            </a:r>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2:0): </a:t>
            </a:r>
            <a:r>
              <a:rPr lang="en-US" sz="2400" smtClean="0">
                <a:latin typeface="Tahoma" panose="020B0604030504040204" pitchFamily="34" charset="0"/>
                <a:ea typeface="Tahoma" panose="020B0604030504040204" pitchFamily="34" charset="0"/>
                <a:cs typeface="Tahoma" panose="020B0604030504040204" pitchFamily="34" charset="0"/>
              </a:rPr>
              <a:t>Chọn</a:t>
            </a:r>
            <a:r>
              <a:rPr lang="en-US" sz="2400" smtClean="0">
                <a:solidFill>
                  <a:srgbClr val="7030A0"/>
                </a:solidFill>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chế </a:t>
            </a:r>
            <a:r>
              <a:rPr lang="en-US" sz="2400">
                <a:latin typeface="Tahoma" panose="020B0604030504040204" pitchFamily="34" charset="0"/>
                <a:ea typeface="Tahoma" panose="020B0604030504040204" pitchFamily="34" charset="0"/>
                <a:cs typeface="Tahoma" panose="020B0604030504040204" pitchFamily="34" charset="0"/>
              </a:rPr>
              <a:t>độ Auto </a:t>
            </a:r>
            <a:r>
              <a:rPr lang="en-US" sz="2400" smtClean="0">
                <a:latin typeface="Tahoma" panose="020B0604030504040204" pitchFamily="34" charset="0"/>
                <a:ea typeface="Tahoma" panose="020B0604030504040204" pitchFamily="34" charset="0"/>
                <a:cs typeface="Tahoma" panose="020B0604030504040204" pitchFamily="34" charset="0"/>
              </a:rPr>
              <a:t>Trigger</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5362" name="Picture 2" descr="https://3.bp.blogspot.com/-9_B-YlmS8cs/WxtdtW3pBbI/AAAAAAAAAqI/jnZnRbHmXKsvjMthat0jM4e6r3KX7HAtwCLcBGAs/s1600/image0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810" y="943367"/>
            <a:ext cx="7759190" cy="80606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flipH="1">
            <a:off x="3670810" y="943366"/>
            <a:ext cx="2612424" cy="806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https://4.bp.blogspot.com/-9js_5KEH09o/WxtdtWyONMI/AAAAAAAAAqE/ymHkwZ0qaww6rBRve-c1D1fkSr5R2CCtQCEwYBhgL/s1600/image02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889" y="2932910"/>
            <a:ext cx="8163615" cy="329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305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91777" y="20601"/>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pic>
        <p:nvPicPr>
          <p:cNvPr id="10" name="Picture 2" descr="https://4.bp.blogspot.com/-drYbZI5FhGk/Wxtdt6A7VoI/AAAAAAAAAqQ/93vtAR-5PdsXzpTF3StcexjCtL8IX3C8wCEwYBhgL/s1600/list1.gif"/>
          <p:cNvPicPr>
            <a:picLocks noChangeAspect="1" noChangeArrowheads="1"/>
          </p:cNvPicPr>
          <p:nvPr/>
        </p:nvPicPr>
        <p:blipFill rotWithShape="1">
          <a:blip r:embed="rId2">
            <a:extLst>
              <a:ext uri="{28A0092B-C50C-407E-A947-70E740481C1C}">
                <a14:useLocalDpi xmlns:a14="http://schemas.microsoft.com/office/drawing/2010/main" val="0"/>
              </a:ext>
            </a:extLst>
          </a:blip>
          <a:srcRect b="62993"/>
          <a:stretch/>
        </p:blipFill>
        <p:spPr bwMode="auto">
          <a:xfrm>
            <a:off x="0" y="799023"/>
            <a:ext cx="7127377" cy="34333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4.bp.blogspot.com/-drYbZI5FhGk/Wxtdt6A7VoI/AAAAAAAAAqQ/93vtAR-5PdsXzpTF3StcexjCtL8IX3C8wCEwYBhgL/s1600/list1.gif"/>
          <p:cNvPicPr>
            <a:picLocks noChangeAspect="1" noChangeArrowheads="1"/>
          </p:cNvPicPr>
          <p:nvPr/>
        </p:nvPicPr>
        <p:blipFill rotWithShape="1">
          <a:blip r:embed="rId2">
            <a:extLst>
              <a:ext uri="{28A0092B-C50C-407E-A947-70E740481C1C}">
                <a14:useLocalDpi xmlns:a14="http://schemas.microsoft.com/office/drawing/2010/main" val="0"/>
              </a:ext>
            </a:extLst>
          </a:blip>
          <a:srcRect t="69586"/>
          <a:stretch/>
        </p:blipFill>
        <p:spPr bwMode="auto">
          <a:xfrm>
            <a:off x="4733925" y="3605349"/>
            <a:ext cx="7458075" cy="282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0361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pic>
        <p:nvPicPr>
          <p:cNvPr id="6" name="Picture 2" descr="https://4.bp.blogspot.com/-drYbZI5FhGk/Wxtdt6A7VoI/AAAAAAAAAqQ/93vtAR-5PdsXzpTF3StcexjCtL8IX3C8wCEwYBhgL/s1600/list1.gif"/>
          <p:cNvPicPr>
            <a:picLocks noChangeAspect="1" noChangeArrowheads="1"/>
          </p:cNvPicPr>
          <p:nvPr/>
        </p:nvPicPr>
        <p:blipFill rotWithShape="1">
          <a:blip r:embed="rId2">
            <a:extLst>
              <a:ext uri="{28A0092B-C50C-407E-A947-70E740481C1C}">
                <a14:useLocalDpi xmlns:a14="http://schemas.microsoft.com/office/drawing/2010/main" val="0"/>
              </a:ext>
            </a:extLst>
          </a:blip>
          <a:srcRect t="37542" b="30695"/>
          <a:stretch/>
        </p:blipFill>
        <p:spPr bwMode="auto">
          <a:xfrm>
            <a:off x="1161414" y="1063568"/>
            <a:ext cx="7458075" cy="2946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491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52589" y="778246"/>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sp>
        <p:nvSpPr>
          <p:cNvPr id="8" name="Rectangle 7"/>
          <p:cNvSpPr/>
          <p:nvPr/>
        </p:nvSpPr>
        <p:spPr>
          <a:xfrm>
            <a:off x="1052589" y="1556668"/>
            <a:ext cx="9534650" cy="34163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lvl="1" algn="just"/>
            <a:r>
              <a:rPr lang="en-US" i="1">
                <a:latin typeface="Tahoma" panose="020B0604030504040204" pitchFamily="34" charset="0"/>
                <a:ea typeface="Tahoma" panose="020B0604030504040204" pitchFamily="34" charset="0"/>
                <a:cs typeface="Tahoma" panose="020B0604030504040204" pitchFamily="34" charset="0"/>
              </a:rPr>
              <a:t>int analogPin = A3; // potentiometer wiper (middle terminal) connected to analog pin 3</a:t>
            </a:r>
          </a:p>
          <a:p>
            <a:pPr lvl="1" algn="just"/>
            <a:r>
              <a:rPr lang="en-US" i="1">
                <a:latin typeface="Tahoma" panose="020B0604030504040204" pitchFamily="34" charset="0"/>
                <a:ea typeface="Tahoma" panose="020B0604030504040204" pitchFamily="34" charset="0"/>
                <a:cs typeface="Tahoma" panose="020B0604030504040204" pitchFamily="34" charset="0"/>
              </a:rPr>
              <a:t>                    // outside leads to ground and +5V</a:t>
            </a:r>
          </a:p>
          <a:p>
            <a:pPr lvl="1" algn="just"/>
            <a:r>
              <a:rPr lang="en-US" i="1">
                <a:latin typeface="Tahoma" panose="020B0604030504040204" pitchFamily="34" charset="0"/>
                <a:ea typeface="Tahoma" panose="020B0604030504040204" pitchFamily="34" charset="0"/>
                <a:cs typeface="Tahoma" panose="020B0604030504040204" pitchFamily="34" charset="0"/>
              </a:rPr>
              <a:t>int val = 0;  // variable to store the value read</a:t>
            </a:r>
          </a:p>
          <a:p>
            <a:pPr lvl="1" algn="just"/>
            <a:endParaRPr lang="en-US" i="1">
              <a:latin typeface="Tahoma" panose="020B0604030504040204" pitchFamily="34" charset="0"/>
              <a:ea typeface="Tahoma" panose="020B0604030504040204" pitchFamily="34" charset="0"/>
              <a:cs typeface="Tahoma" panose="020B0604030504040204" pitchFamily="34" charset="0"/>
            </a:endParaRPr>
          </a:p>
          <a:p>
            <a:pPr lvl="1" algn="just"/>
            <a:r>
              <a:rPr lang="en-US" i="1">
                <a:latin typeface="Tahoma" panose="020B0604030504040204" pitchFamily="34" charset="0"/>
                <a:ea typeface="Tahoma" panose="020B0604030504040204" pitchFamily="34" charset="0"/>
                <a:cs typeface="Tahoma" panose="020B0604030504040204" pitchFamily="34" charset="0"/>
              </a:rPr>
              <a:t>void setup() {</a:t>
            </a:r>
          </a:p>
          <a:p>
            <a:pPr lvl="1" algn="just"/>
            <a:r>
              <a:rPr lang="en-US" i="1">
                <a:latin typeface="Tahoma" panose="020B0604030504040204" pitchFamily="34" charset="0"/>
                <a:ea typeface="Tahoma" panose="020B0604030504040204" pitchFamily="34" charset="0"/>
                <a:cs typeface="Tahoma" panose="020B0604030504040204" pitchFamily="34" charset="0"/>
              </a:rPr>
              <a:t>  Serial.begin(9600);           //  setup serial</a:t>
            </a:r>
          </a:p>
          <a:p>
            <a:pPr lvl="1" algn="just"/>
            <a:r>
              <a:rPr lang="en-US" i="1">
                <a:latin typeface="Tahoma" panose="020B0604030504040204" pitchFamily="34" charset="0"/>
                <a:ea typeface="Tahoma" panose="020B0604030504040204" pitchFamily="34" charset="0"/>
                <a:cs typeface="Tahoma" panose="020B0604030504040204" pitchFamily="34" charset="0"/>
              </a:rPr>
              <a:t>}</a:t>
            </a:r>
          </a:p>
          <a:p>
            <a:pPr lvl="1" algn="just"/>
            <a:endParaRPr lang="en-US" i="1">
              <a:latin typeface="Tahoma" panose="020B0604030504040204" pitchFamily="34" charset="0"/>
              <a:ea typeface="Tahoma" panose="020B0604030504040204" pitchFamily="34" charset="0"/>
              <a:cs typeface="Tahoma" panose="020B0604030504040204" pitchFamily="34" charset="0"/>
            </a:endParaRPr>
          </a:p>
          <a:p>
            <a:pPr lvl="1" algn="just"/>
            <a:r>
              <a:rPr lang="en-US" i="1">
                <a:latin typeface="Tahoma" panose="020B0604030504040204" pitchFamily="34" charset="0"/>
                <a:ea typeface="Tahoma" panose="020B0604030504040204" pitchFamily="34" charset="0"/>
                <a:cs typeface="Tahoma" panose="020B0604030504040204" pitchFamily="34" charset="0"/>
              </a:rPr>
              <a:t>void loop() {</a:t>
            </a:r>
          </a:p>
          <a:p>
            <a:pPr lvl="1" algn="just"/>
            <a:r>
              <a:rPr lang="en-US" i="1">
                <a:latin typeface="Tahoma" panose="020B0604030504040204" pitchFamily="34" charset="0"/>
                <a:ea typeface="Tahoma" panose="020B0604030504040204" pitchFamily="34" charset="0"/>
                <a:cs typeface="Tahoma" panose="020B0604030504040204" pitchFamily="34" charset="0"/>
              </a:rPr>
              <a:t>  val = analogRead(analogPin);  // read the input pin</a:t>
            </a:r>
          </a:p>
          <a:p>
            <a:pPr lvl="1" algn="just"/>
            <a:r>
              <a:rPr lang="en-US" i="1">
                <a:latin typeface="Tahoma" panose="020B0604030504040204" pitchFamily="34" charset="0"/>
                <a:ea typeface="Tahoma" panose="020B0604030504040204" pitchFamily="34" charset="0"/>
                <a:cs typeface="Tahoma" panose="020B0604030504040204" pitchFamily="34" charset="0"/>
              </a:rPr>
              <a:t>  Serial.println(val);          // debug value</a:t>
            </a:r>
          </a:p>
          <a:p>
            <a:pPr lvl="1" algn="just"/>
            <a:r>
              <a:rPr lang="en-US" i="1">
                <a:latin typeface="Tahoma" panose="020B0604030504040204" pitchFamily="34" charset="0"/>
                <a:ea typeface="Tahoma" panose="020B0604030504040204" pitchFamily="34" charset="0"/>
                <a:cs typeface="Tahoma" panose="020B0604030504040204" pitchFamily="34" charset="0"/>
              </a:rPr>
              <a:t>}</a:t>
            </a:r>
          </a:p>
        </p:txBody>
      </p:sp>
      <p:sp>
        <p:nvSpPr>
          <p:cNvPr id="6" name="Rectangle 5"/>
          <p:cNvSpPr/>
          <p:nvPr/>
        </p:nvSpPr>
        <p:spPr>
          <a:xfrm>
            <a:off x="1052589" y="5028745"/>
            <a:ext cx="9534650" cy="369332"/>
          </a:xfrm>
          <a:prstGeom prst="rect">
            <a:avLst/>
          </a:prstGeom>
        </p:spPr>
        <p:txBody>
          <a:bodyPr wrap="square">
            <a:spAutoFit/>
          </a:bodyPr>
          <a:lstStyle/>
          <a:p>
            <a:r>
              <a:rPr lang="en-US">
                <a:hlinkClick r:id="rId2"/>
              </a:rPr>
              <a:t>https://www.arduino.cc/reference/en/language/functions/analog-io/analogread/</a:t>
            </a:r>
            <a:endParaRPr lang="en-US"/>
          </a:p>
        </p:txBody>
      </p:sp>
      <p:sp>
        <p:nvSpPr>
          <p:cNvPr id="9" name="Rectangle 8"/>
          <p:cNvSpPr/>
          <p:nvPr/>
        </p:nvSpPr>
        <p:spPr>
          <a:xfrm>
            <a:off x="7991060" y="5515291"/>
            <a:ext cx="2672526" cy="369332"/>
          </a:xfrm>
          <a:prstGeom prst="rect">
            <a:avLst/>
          </a:prstGeom>
        </p:spPr>
        <p:txBody>
          <a:bodyPr wrap="none">
            <a:spAutoFit/>
          </a:bodyPr>
          <a:lstStyle/>
          <a:p>
            <a:r>
              <a:rPr lang="en-US">
                <a:solidFill>
                  <a:srgbClr val="00979D"/>
                </a:solidFill>
                <a:latin typeface="Open Sans"/>
                <a:hlinkClick r:id="rId3"/>
              </a:rPr>
              <a:t>analogReadResolution()</a:t>
            </a:r>
            <a:endParaRPr lang="en-US"/>
          </a:p>
        </p:txBody>
      </p:sp>
      <p:sp>
        <p:nvSpPr>
          <p:cNvPr id="12" name="Rectangle 11"/>
          <p:cNvSpPr/>
          <p:nvPr/>
        </p:nvSpPr>
        <p:spPr>
          <a:xfrm>
            <a:off x="6875369" y="5949051"/>
            <a:ext cx="3788217" cy="369332"/>
          </a:xfrm>
          <a:prstGeom prst="rect">
            <a:avLst/>
          </a:prstGeom>
        </p:spPr>
        <p:txBody>
          <a:bodyPr wrap="none">
            <a:spAutoFit/>
          </a:bodyPr>
          <a:lstStyle/>
          <a:p>
            <a:r>
              <a:rPr lang="en-US">
                <a:solidFill>
                  <a:srgbClr val="00979D"/>
                </a:solidFill>
                <a:latin typeface="Open Sans"/>
                <a:hlinkClick r:id="rId4"/>
              </a:rPr>
              <a:t>Description of the analog input pins</a:t>
            </a:r>
            <a:endParaRPr lang="en-US"/>
          </a:p>
        </p:txBody>
      </p:sp>
    </p:spTree>
    <p:extLst>
      <p:ext uri="{BB962C8B-B14F-4D97-AF65-F5344CB8AC3E}">
        <p14:creationId xmlns:p14="http://schemas.microsoft.com/office/powerpoint/2010/main" val="39684606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52589" y="778246"/>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Analog Digital Converter</a:t>
            </a:r>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343" y="1666707"/>
            <a:ext cx="3554966" cy="4543567"/>
          </a:xfrm>
          <a:prstGeom prst="rect">
            <a:avLst/>
          </a:prstGeom>
        </p:spPr>
      </p:pic>
      <p:sp>
        <p:nvSpPr>
          <p:cNvPr id="7" name="Rectangle 6"/>
          <p:cNvSpPr/>
          <p:nvPr/>
        </p:nvSpPr>
        <p:spPr>
          <a:xfrm>
            <a:off x="4657172" y="1666707"/>
            <a:ext cx="7140096" cy="3970318"/>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a:t>int analogPin = A3; //Doc du lieu cho </a:t>
            </a:r>
            <a:r>
              <a:rPr lang="en-US" smtClean="0"/>
              <a:t>ADC</a:t>
            </a:r>
          </a:p>
          <a:p>
            <a:r>
              <a:rPr lang="en-US"/>
              <a:t>val = analogRead(analogPin);  // read the input pin</a:t>
            </a:r>
          </a:p>
          <a:p>
            <a:r>
              <a:rPr lang="en-US" smtClean="0"/>
              <a:t>float </a:t>
            </a:r>
            <a:r>
              <a:rPr lang="en-US"/>
              <a:t>voltage = (float)val * 5.0 / 1024.0;</a:t>
            </a:r>
          </a:p>
          <a:p>
            <a:r>
              <a:rPr lang="en-US" smtClean="0"/>
              <a:t>temp </a:t>
            </a:r>
            <a:r>
              <a:rPr lang="en-US"/>
              <a:t>= voltage * 100.0</a:t>
            </a:r>
            <a:r>
              <a:rPr lang="en-US" smtClean="0"/>
              <a:t>;</a:t>
            </a:r>
          </a:p>
          <a:p>
            <a:r>
              <a:rPr lang="en-US" smtClean="0"/>
              <a:t>…</a:t>
            </a:r>
          </a:p>
          <a:p>
            <a:r>
              <a:rPr lang="en-US"/>
              <a:t>String S_character="ADC: ";</a:t>
            </a:r>
          </a:p>
          <a:p>
            <a:r>
              <a:rPr lang="en-US" smtClean="0"/>
              <a:t>String </a:t>
            </a:r>
            <a:r>
              <a:rPr lang="en-US"/>
              <a:t>value =  String(temp, 3); //lam tron 3 chu so thap phan </a:t>
            </a:r>
          </a:p>
          <a:p>
            <a:r>
              <a:rPr lang="en-US" smtClean="0"/>
              <a:t>S_character </a:t>
            </a:r>
            <a:r>
              <a:rPr lang="en-US"/>
              <a:t>= S_character + value;</a:t>
            </a:r>
          </a:p>
          <a:p>
            <a:r>
              <a:rPr lang="en-US" smtClean="0"/>
              <a:t>int </a:t>
            </a:r>
            <a:r>
              <a:rPr lang="en-US"/>
              <a:t>j=0;</a:t>
            </a:r>
          </a:p>
          <a:p>
            <a:r>
              <a:rPr lang="en-US" smtClean="0"/>
              <a:t> </a:t>
            </a:r>
            <a:r>
              <a:rPr lang="en-US"/>
              <a:t>while(S_character[j] != '\0') // searching the null terminator in the sentence</a:t>
            </a:r>
          </a:p>
          <a:p>
            <a:r>
              <a:rPr lang="en-US"/>
              <a:t> </a:t>
            </a:r>
            <a:r>
              <a:rPr lang="en-US" smtClean="0"/>
              <a:t>{</a:t>
            </a:r>
            <a:endParaRPr lang="en-US"/>
          </a:p>
          <a:p>
            <a:r>
              <a:rPr lang="en-US"/>
              <a:t>     </a:t>
            </a:r>
            <a:r>
              <a:rPr lang="en-US" smtClean="0"/>
              <a:t>LCD_Data(S_character[j</a:t>
            </a:r>
            <a:r>
              <a:rPr lang="en-US"/>
              <a:t>]);</a:t>
            </a:r>
          </a:p>
          <a:p>
            <a:r>
              <a:rPr lang="en-US"/>
              <a:t>     </a:t>
            </a:r>
            <a:r>
              <a:rPr lang="en-US" smtClean="0"/>
              <a:t>j</a:t>
            </a:r>
            <a:r>
              <a:rPr lang="en-US"/>
              <a:t>++;</a:t>
            </a:r>
          </a:p>
          <a:p>
            <a:r>
              <a:rPr lang="en-US"/>
              <a:t>  </a:t>
            </a:r>
            <a:r>
              <a:rPr lang="en-US" smtClean="0"/>
              <a:t>}</a:t>
            </a:r>
            <a:endParaRPr lang="en-US"/>
          </a:p>
        </p:txBody>
      </p:sp>
      <p:pic>
        <p:nvPicPr>
          <p:cNvPr id="1026"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692" y="5747064"/>
            <a:ext cx="2143125" cy="4953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8709" y="5747064"/>
            <a:ext cx="220980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1587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19791" y="252758"/>
            <a:ext cx="7022874" cy="922899"/>
          </a:xfrm>
        </p:spPr>
        <p:txBody>
          <a:bodyPr>
            <a:normAutofit/>
          </a:bodyPr>
          <a:lstStyle/>
          <a:p>
            <a:r>
              <a:rPr lang="en-US" sz="440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Sơ đồ nguyên lý</a:t>
            </a:r>
            <a:endParaRPr lang="en-US"/>
          </a:p>
        </p:txBody>
      </p:sp>
      <p:pic>
        <p:nvPicPr>
          <p:cNvPr id="4" name="Picture 3" descr="Screen Clipping"/>
          <p:cNvPicPr>
            <a:picLocks noChangeAspect="1"/>
          </p:cNvPicPr>
          <p:nvPr/>
        </p:nvPicPr>
        <p:blipFill rotWithShape="1">
          <a:blip r:embed="rId2">
            <a:extLst>
              <a:ext uri="{28A0092B-C50C-407E-A947-70E740481C1C}">
                <a14:useLocalDpi xmlns:a14="http://schemas.microsoft.com/office/drawing/2010/main" val="0"/>
              </a:ext>
            </a:extLst>
          </a:blip>
          <a:srcRect l="2288"/>
          <a:stretch/>
        </p:blipFill>
        <p:spPr>
          <a:xfrm>
            <a:off x="1371600" y="1018903"/>
            <a:ext cx="8699863" cy="5274648"/>
          </a:xfrm>
          <a:prstGeom prst="rect">
            <a:avLst/>
          </a:prstGeom>
        </p:spPr>
      </p:pic>
    </p:spTree>
    <p:extLst>
      <p:ext uri="{BB962C8B-B14F-4D97-AF65-F5344CB8AC3E}">
        <p14:creationId xmlns:p14="http://schemas.microsoft.com/office/powerpoint/2010/main" val="29235519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1036907" y="1028389"/>
            <a:ext cx="10327775" cy="1569660"/>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USART (Universal </a:t>
            </a:r>
            <a:r>
              <a:rPr lang="en-US" sz="2400">
                <a:latin typeface="Tahoma" panose="020B0604030504040204" pitchFamily="34" charset="0"/>
                <a:ea typeface="Tahoma" panose="020B0604030504040204" pitchFamily="34" charset="0"/>
                <a:cs typeface="Tahoma" panose="020B0604030504040204" pitchFamily="34" charset="0"/>
              </a:rPr>
              <a:t>Synchronous &amp; Asynchronous serial Reveiver and </a:t>
            </a:r>
            <a:r>
              <a:rPr lang="en-US" sz="2400" smtClean="0">
                <a:latin typeface="Tahoma" panose="020B0604030504040204" pitchFamily="34" charset="0"/>
                <a:ea typeface="Tahoma" panose="020B0604030504040204" pitchFamily="34" charset="0"/>
                <a:cs typeface="Tahoma" panose="020B0604030504040204" pitchFamily="34" charset="0"/>
              </a:rPr>
              <a:t>Transmitter), </a:t>
            </a:r>
            <a:r>
              <a:rPr lang="en-US" sz="2400">
                <a:latin typeface="Tahoma" panose="020B0604030504040204" pitchFamily="34" charset="0"/>
                <a:ea typeface="Tahoma" panose="020B0604030504040204" pitchFamily="34" charset="0"/>
                <a:cs typeface="Tahoma" panose="020B0604030504040204" pitchFamily="34" charset="0"/>
              </a:rPr>
              <a:t>nghĩa là bộ truyền nhận nối tiếp đồng bộ và không đồng bộ (UART). UART cần phải kết hợp với một thiết bị chuyển đổi mức điện áp để tạo ra một chuẩn giao tiếp nào đó</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10" name="Rectangle 9"/>
          <p:cNvSpPr/>
          <p:nvPr/>
        </p:nvSpPr>
        <p:spPr>
          <a:xfrm>
            <a:off x="693713" y="2822984"/>
            <a:ext cx="6398331" cy="3046988"/>
          </a:xfrm>
          <a:prstGeom prst="rect">
            <a:avLst/>
          </a:prstGeom>
        </p:spPr>
        <p:txBody>
          <a:bodyPr wrap="square">
            <a:sp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RS232 (hay COM) trên các máy tính cá nhân là sự kết hợp của chip UART và chip chuyển đổi mức điện áp. Tín hiệu từ chip UART thường theo mức </a:t>
            </a:r>
            <a:r>
              <a:rPr lang="vi-VN" sz="2400" smtClean="0">
                <a:latin typeface="Tahoma" panose="020B0604030504040204" pitchFamily="34" charset="0"/>
                <a:ea typeface="Tahoma" panose="020B0604030504040204" pitchFamily="34" charset="0"/>
                <a:cs typeface="Tahoma" panose="020B0604030504040204" pitchFamily="34" charset="0"/>
              </a:rPr>
              <a:t>TTL</a:t>
            </a:r>
            <a:r>
              <a:rPr lang="en-US" sz="2400" smtClean="0">
                <a:latin typeface="Tahoma" panose="020B0604030504040204" pitchFamily="34" charset="0"/>
                <a:ea typeface="Tahoma" panose="020B0604030504040204" pitchFamily="34" charset="0"/>
                <a:cs typeface="Tahoma" panose="020B0604030504040204" pitchFamily="34" charset="0"/>
              </a:rPr>
              <a:t> (H</a:t>
            </a:r>
            <a:r>
              <a:rPr lang="vi-VN" sz="2400" smtClean="0">
                <a:latin typeface="Tahoma" panose="020B0604030504040204" pitchFamily="34" charset="0"/>
                <a:ea typeface="Tahoma" panose="020B0604030504040204" pitchFamily="34" charset="0"/>
                <a:cs typeface="Tahoma" panose="020B0604030504040204" pitchFamily="34" charset="0"/>
              </a:rPr>
              <a:t>igh</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5</a:t>
            </a:r>
            <a:r>
              <a:rPr lang="en-US" sz="2400" smtClean="0">
                <a:latin typeface="Tahoma" panose="020B0604030504040204" pitchFamily="34" charset="0"/>
                <a:ea typeface="Tahoma" panose="020B0604030504040204" pitchFamily="34" charset="0"/>
                <a:cs typeface="Tahoma" panose="020B0604030504040204" pitchFamily="34" charset="0"/>
              </a:rPr>
              <a:t>V</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L</a:t>
            </a:r>
            <a:r>
              <a:rPr lang="vi-VN" sz="2400" smtClean="0">
                <a:latin typeface="Tahoma" panose="020B0604030504040204" pitchFamily="34" charset="0"/>
                <a:ea typeface="Tahoma" panose="020B0604030504040204" pitchFamily="34" charset="0"/>
                <a:cs typeface="Tahoma" panose="020B0604030504040204" pitchFamily="34" charset="0"/>
              </a:rPr>
              <a:t>ow</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0V</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Trong khi đó, tín hiệu theo chuẩn RS232 trên máy tính cá nhân thường là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12V </a:t>
            </a:r>
            <a:r>
              <a:rPr lang="vi-VN" sz="2400">
                <a:latin typeface="Tahoma" panose="020B0604030504040204" pitchFamily="34" charset="0"/>
                <a:ea typeface="Tahoma" panose="020B0604030504040204" pitchFamily="34" charset="0"/>
                <a:cs typeface="Tahoma" panose="020B0604030504040204" pitchFamily="34" charset="0"/>
              </a:rPr>
              <a:t>cho mức logic </a:t>
            </a:r>
            <a:r>
              <a:rPr lang="en-US" sz="2400" smtClean="0">
                <a:latin typeface="Tahoma" panose="020B0604030504040204" pitchFamily="34" charset="0"/>
                <a:ea typeface="Tahoma" panose="020B0604030504040204" pitchFamily="34" charset="0"/>
                <a:cs typeface="Tahoma" panose="020B0604030504040204" pitchFamily="34" charset="0"/>
              </a:rPr>
              <a:t>H</a:t>
            </a:r>
            <a:r>
              <a:rPr lang="vi-VN" sz="2400" smtClean="0">
                <a:latin typeface="Tahoma" panose="020B0604030504040204" pitchFamily="34" charset="0"/>
                <a:ea typeface="Tahoma" panose="020B0604030504040204" pitchFamily="34" charset="0"/>
                <a:cs typeface="Tahoma" panose="020B0604030504040204" pitchFamily="34" charset="0"/>
              </a:rPr>
              <a:t>igh </a:t>
            </a:r>
            <a:r>
              <a:rPr lang="vi-VN" sz="2400">
                <a:latin typeface="Tahoma" panose="020B0604030504040204" pitchFamily="34" charset="0"/>
                <a:ea typeface="Tahoma" panose="020B0604030504040204" pitchFamily="34" charset="0"/>
                <a:cs typeface="Tahoma" panose="020B0604030504040204" pitchFamily="34" charset="0"/>
              </a:rPr>
              <a:t>và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12</a:t>
            </a:r>
            <a:r>
              <a:rPr lang="en-US" sz="2400" smtClean="0">
                <a:latin typeface="Tahoma" panose="020B0604030504040204" pitchFamily="34" charset="0"/>
                <a:ea typeface="Tahoma" panose="020B0604030504040204" pitchFamily="34" charset="0"/>
                <a:cs typeface="Tahoma" panose="020B0604030504040204" pitchFamily="34" charset="0"/>
              </a:rPr>
              <a:t>V</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cho mức </a:t>
            </a:r>
            <a:r>
              <a:rPr lang="en-US" sz="2400" smtClean="0">
                <a:latin typeface="Tahoma" panose="020B0604030504040204" pitchFamily="34" charset="0"/>
                <a:ea typeface="Tahoma" panose="020B0604030504040204" pitchFamily="34" charset="0"/>
                <a:cs typeface="Tahoma" panose="020B0604030504040204" pitchFamily="34" charset="0"/>
              </a:rPr>
              <a:t>L</a:t>
            </a:r>
            <a:r>
              <a:rPr lang="vi-VN" sz="2400" smtClean="0">
                <a:latin typeface="Tahoma" panose="020B0604030504040204" pitchFamily="34" charset="0"/>
                <a:ea typeface="Tahoma" panose="020B0604030504040204" pitchFamily="34" charset="0"/>
                <a:cs typeface="Tahoma" panose="020B0604030504040204" pitchFamily="34" charset="0"/>
              </a:rPr>
              <a:t>ow</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tps://3.bp.blogspot.com/-qL2o_crtLUo/WxnnZeAp3QI/AAAAAAAAAVM/t6Se7cSZTeMQY54Qq3ZBDA5f4lRBE23ogCPcBGAYYCw/s1600/image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2732" y="2385964"/>
            <a:ext cx="4171950" cy="311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5154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1036907" y="1028389"/>
            <a:ext cx="10327775"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Truyền thông nối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tiếp</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Một </a:t>
            </a:r>
            <a:r>
              <a:rPr lang="en-US" sz="2400">
                <a:latin typeface="Tahoma" panose="020B0604030504040204" pitchFamily="34" charset="0"/>
                <a:ea typeface="Tahoma" panose="020B0604030504040204" pitchFamily="34" charset="0"/>
                <a:cs typeface="Tahoma" panose="020B0604030504040204" pitchFamily="34" charset="0"/>
              </a:rPr>
              <a:t>ứng dụng phức tạp cần sử dụng nhiều vi điều khiển (hoặc vi điều khiển và máy tính) kết nối với </a:t>
            </a:r>
            <a:r>
              <a:rPr lang="en-US" sz="2400" smtClean="0">
                <a:latin typeface="Tahoma" panose="020B0604030504040204" pitchFamily="34" charset="0"/>
                <a:ea typeface="Tahoma" panose="020B0604030504040204" pitchFamily="34" charset="0"/>
                <a:cs typeface="Tahoma" panose="020B0604030504040204" pitchFamily="34" charset="0"/>
              </a:rPr>
              <a:t>nhau. Có 2 cách để giao tiếp kiểu Master – Slaver: song song (hình a) và nối tiếp (hình b).</a:t>
            </a:r>
          </a:p>
        </p:txBody>
      </p:sp>
      <p:sp>
        <p:nvSpPr>
          <p:cNvPr id="10" name="Rectangle 9"/>
          <p:cNvSpPr/>
          <p:nvPr/>
        </p:nvSpPr>
        <p:spPr>
          <a:xfrm>
            <a:off x="523896" y="2359347"/>
            <a:ext cx="6398331" cy="1569660"/>
          </a:xfrm>
          <a:prstGeom prst="rect">
            <a:avLst/>
          </a:prstGeom>
        </p:spPr>
        <p:txBody>
          <a:bodyPr wrap="square">
            <a:sp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Hệ thống truyền thông song song thường rất cồng </a:t>
            </a:r>
            <a:r>
              <a:rPr lang="vi-VN" sz="2400" smtClean="0">
                <a:latin typeface="Tahoma" panose="020B0604030504040204" pitchFamily="34" charset="0"/>
                <a:ea typeface="Tahoma" panose="020B0604030504040204" pitchFamily="34" charset="0"/>
                <a:cs typeface="Tahoma" panose="020B0604030504040204" pitchFamily="34" charset="0"/>
              </a:rPr>
              <a:t>kềnh. </a:t>
            </a:r>
            <a:r>
              <a:rPr lang="vi-VN" sz="2400">
                <a:latin typeface="Tahoma" panose="020B0604030504040204" pitchFamily="34" charset="0"/>
                <a:ea typeface="Tahoma" panose="020B0604030504040204" pitchFamily="34" charset="0"/>
                <a:cs typeface="Tahoma" panose="020B0604030504040204" pitchFamily="34" charset="0"/>
              </a:rPr>
              <a:t>Truyền </a:t>
            </a:r>
            <a:r>
              <a:rPr lang="vi-VN" sz="2400" smtClean="0">
                <a:latin typeface="Tahoma" panose="020B0604030504040204" pitchFamily="34" charset="0"/>
                <a:ea typeface="Tahoma" panose="020B0604030504040204" pitchFamily="34" charset="0"/>
                <a:cs typeface="Tahoma" panose="020B0604030504040204" pitchFamily="34" charset="0"/>
              </a:rPr>
              <a:t>thông nối </a:t>
            </a:r>
            <a:r>
              <a:rPr lang="vi-VN" sz="2400">
                <a:latin typeface="Tahoma" panose="020B0604030504040204" pitchFamily="34" charset="0"/>
                <a:ea typeface="Tahoma" panose="020B0604030504040204" pitchFamily="34" charset="0"/>
                <a:cs typeface="Tahoma" panose="020B0604030504040204" pitchFamily="34" charset="0"/>
              </a:rPr>
              <a:t>tiếp dữ liệu được truyền từng </a:t>
            </a:r>
            <a:r>
              <a:rPr lang="vi-VN" sz="2400" smtClean="0">
                <a:latin typeface="Tahoma" panose="020B0604030504040204" pitchFamily="34" charset="0"/>
                <a:ea typeface="Tahoma" panose="020B0604030504040204" pitchFamily="34" charset="0"/>
                <a:cs typeface="Tahoma" panose="020B0604030504040204" pitchFamily="34" charset="0"/>
              </a:rPr>
              <a:t>bit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a:t>
            </a:r>
            <a:r>
              <a:rPr lang="vi-VN" sz="2400">
                <a:latin typeface="Tahoma" panose="020B0604030504040204" pitchFamily="34" charset="0"/>
                <a:ea typeface="Tahoma" panose="020B0604030504040204" pitchFamily="34" charset="0"/>
                <a:cs typeface="Tahoma" panose="020B0604030504040204" pitchFamily="34" charset="0"/>
              </a:rPr>
              <a:t>hoặc </a:t>
            </a:r>
            <a:r>
              <a:rPr lang="en-US" sz="2400">
                <a:latin typeface="Tahoma" panose="020B0604030504040204" pitchFamily="34" charset="0"/>
                <a:ea typeface="Tahoma" panose="020B0604030504040204" pitchFamily="34" charset="0"/>
                <a:cs typeface="Tahoma" panose="020B0604030504040204" pitchFamily="34" charset="0"/>
              </a:rPr>
              <a:t>frame</a:t>
            </a:r>
            <a:r>
              <a:rPr lang="vi-VN" sz="240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trên 1 </a:t>
            </a:r>
            <a:r>
              <a:rPr lang="vi-VN" sz="2400" smtClean="0">
                <a:latin typeface="Tahoma" panose="020B0604030504040204" pitchFamily="34" charset="0"/>
                <a:ea typeface="Tahoma" panose="020B0604030504040204" pitchFamily="34" charset="0"/>
                <a:cs typeface="Tahoma" panose="020B0604030504040204" pitchFamily="34" charset="0"/>
              </a:rPr>
              <a:t>đường </a:t>
            </a:r>
            <a:r>
              <a:rPr lang="vi-VN" sz="2400">
                <a:latin typeface="Tahoma" panose="020B0604030504040204" pitchFamily="34" charset="0"/>
                <a:ea typeface="Tahoma" panose="020B0604030504040204" pitchFamily="34" charset="0"/>
                <a:cs typeface="Tahoma" panose="020B0604030504040204" pitchFamily="34" charset="0"/>
              </a:rPr>
              <a:t>truyền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https://1.bp.blogspot.com/-WKt6-1ynv-U/WxtfyJFm2lI/AAAAAAAAArA/5nVo_pnWS30UM4xMv4Gom6s1jF3GlT9hwCLcBGAs/s1600/image00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592" y="2359347"/>
            <a:ext cx="3819525"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23895" y="4073847"/>
            <a:ext cx="10936222" cy="1569660"/>
          </a:xfrm>
          <a:prstGeom prst="rect">
            <a:avLst/>
          </a:prstGeom>
        </p:spPr>
        <p:txBody>
          <a:bodyPr wrap="square">
            <a:sp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H</a:t>
            </a:r>
            <a:r>
              <a:rPr lang="vi-VN" sz="2400" smtClean="0">
                <a:latin typeface="Tahoma" panose="020B0604030504040204" pitchFamily="34" charset="0"/>
                <a:ea typeface="Tahoma" panose="020B0604030504040204" pitchFamily="34" charset="0"/>
                <a:cs typeface="Tahoma" panose="020B0604030504040204" pitchFamily="34" charset="0"/>
              </a:rPr>
              <a:t>ạn </a:t>
            </a:r>
            <a:r>
              <a:rPr lang="vi-VN" sz="2400">
                <a:latin typeface="Tahoma" panose="020B0604030504040204" pitchFamily="34" charset="0"/>
                <a:ea typeface="Tahoma" panose="020B0604030504040204" pitchFamily="34" charset="0"/>
                <a:cs typeface="Tahoma" panose="020B0604030504040204" pitchFamily="34" charset="0"/>
              </a:rPr>
              <a:t>chế rất dễ nhận thấy khi truyền nối tiếp so với song song là tốc độ truyền và độ chính xác của dữ liệu khi truyền và nhận. Vì dữ liệu cần được “chia nhỏ” thành từng bit khi truyền/nhận, tốc độ truyền sẽ bị giảm</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Ngoài ra khi truyền nhận dữ liệu cần phải được đồng bộ: ai truyền, ai nhận?</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819205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72040" y="205300"/>
            <a:ext cx="6748554" cy="1166298"/>
          </a:xfrm>
        </p:spPr>
        <p:txBody>
          <a:bodyPr>
            <a:normAutofit/>
          </a:bodyPr>
          <a:lstStyle/>
          <a:p>
            <a:r>
              <a:rPr lang="en-US" sz="4400" smtClean="0">
                <a:latin typeface="Rockwell" panose="02060603020205020403" pitchFamily="18" charset="0"/>
              </a:rPr>
              <a:t>Tại sao là Arduino?</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730044" y="1371598"/>
            <a:ext cx="11140850" cy="2272936"/>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Hiện nay, Arduino được sử dụng trong rất nhiều dự án và trong nhiều lĩnh vực khác nhau. Chính vì </a:t>
            </a:r>
            <a:r>
              <a:rPr lang="vi-VN" sz="2400" smtClean="0">
                <a:latin typeface="Tahoma" panose="020B0604030504040204" pitchFamily="34" charset="0"/>
                <a:ea typeface="Tahoma" panose="020B0604030504040204" pitchFamily="34" charset="0"/>
                <a:cs typeface="Tahoma" panose="020B0604030504040204" pitchFamily="34" charset="0"/>
              </a:rPr>
              <a:t>sự</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đơn </a:t>
            </a:r>
            <a:r>
              <a:rPr lang="vi-VN" sz="2400">
                <a:latin typeface="Tahoma" panose="020B0604030504040204" pitchFamily="34" charset="0"/>
                <a:ea typeface="Tahoma" panose="020B0604030504040204" pitchFamily="34" charset="0"/>
                <a:cs typeface="Tahoma" panose="020B0604030504040204" pitchFamily="34" charset="0"/>
              </a:rPr>
              <a:t>giản, dễ sử dụng và đặc biệt là mã nguồn và phần cứng mở nên nó nhận được sự hỗ trợ rất </a:t>
            </a:r>
            <a:r>
              <a:rPr lang="vi-VN" sz="2400" smtClean="0">
                <a:latin typeface="Tahoma" panose="020B0604030504040204" pitchFamily="34" charset="0"/>
                <a:ea typeface="Tahoma" panose="020B0604030504040204" pitchFamily="34" charset="0"/>
                <a:cs typeface="Tahoma" panose="020B0604030504040204" pitchFamily="34" charset="0"/>
              </a:rPr>
              <a:t>lớn</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từ </a:t>
            </a:r>
            <a:r>
              <a:rPr lang="vi-VN" sz="2400">
                <a:latin typeface="Tahoma" panose="020B0604030504040204" pitchFamily="34" charset="0"/>
                <a:ea typeface="Tahoma" panose="020B0604030504040204" pitchFamily="34" charset="0"/>
                <a:cs typeface="Tahoma" panose="020B0604030504040204" pitchFamily="34" charset="0"/>
              </a:rPr>
              <a:t>các lập trình viên trên toàn thế giới</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V</a:t>
            </a:r>
            <a:r>
              <a:rPr lang="vi-VN" sz="2400" smtClean="0">
                <a:latin typeface="Tahoma" panose="020B0604030504040204" pitchFamily="34" charset="0"/>
                <a:ea typeface="Tahoma" panose="020B0604030504040204" pitchFamily="34" charset="0"/>
                <a:cs typeface="Tahoma" panose="020B0604030504040204" pitchFamily="34" charset="0"/>
              </a:rPr>
              <a:t>ới </a:t>
            </a:r>
            <a:r>
              <a:rPr lang="vi-VN" sz="2400">
                <a:latin typeface="Tahoma" panose="020B0604030504040204" pitchFamily="34" charset="0"/>
                <a:ea typeface="Tahoma" panose="020B0604030504040204" pitchFamily="34" charset="0"/>
                <a:cs typeface="Tahoma" panose="020B0604030504040204" pitchFamily="34" charset="0"/>
              </a:rPr>
              <a:t>những người "ngoại đạo" </a:t>
            </a:r>
            <a:r>
              <a:rPr lang="vi-VN" sz="2400" smtClean="0">
                <a:latin typeface="Tahoma" panose="020B0604030504040204" pitchFamily="34" charset="0"/>
                <a:ea typeface="Tahoma" panose="020B0604030504040204" pitchFamily="34" charset="0"/>
                <a:cs typeface="Tahoma" panose="020B0604030504040204" pitchFamily="34" charset="0"/>
              </a:rPr>
              <a:t>thì</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Arduino giúp </a:t>
            </a:r>
            <a:r>
              <a:rPr lang="vi-VN" sz="2400">
                <a:latin typeface="Tahoma" panose="020B0604030504040204" pitchFamily="34" charset="0"/>
                <a:ea typeface="Tahoma" panose="020B0604030504040204" pitchFamily="34" charset="0"/>
                <a:cs typeface="Tahoma" panose="020B0604030504040204" pitchFamily="34" charset="0"/>
              </a:rPr>
              <a:t>họ dễ dàng tạo ra những sản phẩm liên quan đến điện tử</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Giới thiệu</a:t>
            </a:r>
          </a:p>
        </p:txBody>
      </p:sp>
      <p:sp>
        <p:nvSpPr>
          <p:cNvPr id="9"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730044" y="3814351"/>
            <a:ext cx="5853636" cy="2442758"/>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Còn những người có kiến thức về chuyên môn điện tử thì </a:t>
            </a:r>
            <a:r>
              <a:rPr lang="en-US" sz="2400" smtClean="0">
                <a:latin typeface="Tahoma" panose="020B0604030504040204" pitchFamily="34" charset="0"/>
                <a:ea typeface="Tahoma" panose="020B0604030504040204" pitchFamily="34" charset="0"/>
                <a:cs typeface="Tahoma" panose="020B0604030504040204" pitchFamily="34" charset="0"/>
              </a:rPr>
              <a:t>sao? Đôi khi có những bài toán mà kỹ sư điện tử phải cần đến những kiến thức về lập trình để giải quyết.</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WiFi Smart Plug Dimmer-WPD1-A-BILISTY TECHNOLOGY LIMITED Started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850879" y="3485333"/>
            <a:ext cx="4876800" cy="277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074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1036907" y="1028389"/>
            <a:ext cx="10327775" cy="1938992"/>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Truyền thông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đồng bộ</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Khái niệm “đồng bộ” để chỉ sự “báo trước” trong quá trình truyền. Lấy ví dụ thiết bị 1 (tb1) kết với với thiết bị 2 (tb2) bởi 2 đường, một đường dữ liệu và 1 đường xung nhịp. Cứ mỗi lần tb1 muốn send 1 bit dữ liệu, tb1 điều khiển đường xung nhịp chuyển từ mức thấp lên mức </a:t>
            </a:r>
            <a:r>
              <a:rPr lang="vi-VN" sz="2400" smtClean="0">
                <a:latin typeface="Tahoma" panose="020B0604030504040204" pitchFamily="34" charset="0"/>
                <a:ea typeface="Tahoma" panose="020B0604030504040204" pitchFamily="34" charset="0"/>
                <a:cs typeface="Tahoma" panose="020B0604030504040204" pitchFamily="34" charset="0"/>
              </a:rPr>
              <a:t>cao</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(hoặc ngược lại)</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báo cho tb2 sẵn sàng nhận một bit.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903809" y="3125971"/>
            <a:ext cx="10327775"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Truyền thông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không đồng bộ</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chỉ </a:t>
            </a:r>
            <a:r>
              <a:rPr lang="vi-VN" sz="2400">
                <a:latin typeface="Tahoma" panose="020B0604030504040204" pitchFamily="34" charset="0"/>
                <a:ea typeface="Tahoma" panose="020B0604030504040204" pitchFamily="34" charset="0"/>
                <a:cs typeface="Tahoma" panose="020B0604030504040204" pitchFamily="34" charset="0"/>
              </a:rPr>
              <a:t>cần một đường truyền cho một quá trình. “Khung dữ liệu” đã được chuẩn hóa bởi các thiết bị nên không cần đường xung nhịp báo trước dữ liệu đến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903808" y="4484890"/>
            <a:ext cx="10327775" cy="1569660"/>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Ví dụ 2 thiết bị đang giao tiếp với nhau theo phương pháp </a:t>
            </a:r>
            <a:r>
              <a:rPr lang="en-US" sz="2400" smtClean="0">
                <a:latin typeface="Tahoma" panose="020B0604030504040204" pitchFamily="34" charset="0"/>
                <a:ea typeface="Tahoma" panose="020B0604030504040204" pitchFamily="34" charset="0"/>
                <a:cs typeface="Tahoma" panose="020B0604030504040204" pitchFamily="34" charset="0"/>
              </a:rPr>
              <a:t>không đồng bộ</a:t>
            </a:r>
            <a:r>
              <a:rPr lang="vi-VN" sz="2400" smtClean="0">
                <a:latin typeface="Tahoma" panose="020B0604030504040204" pitchFamily="34" charset="0"/>
                <a:ea typeface="Tahoma" panose="020B0604030504040204" pitchFamily="34" charset="0"/>
                <a:cs typeface="Tahoma" panose="020B0604030504040204" pitchFamily="34" charset="0"/>
              </a:rPr>
              <a:t>, cứ </a:t>
            </a:r>
            <a:r>
              <a:rPr lang="vi-VN" sz="2400">
                <a:latin typeface="Tahoma" panose="020B0604030504040204" pitchFamily="34" charset="0"/>
                <a:ea typeface="Tahoma" panose="020B0604030504040204" pitchFamily="34" charset="0"/>
                <a:cs typeface="Tahoma" panose="020B0604030504040204" pitchFamily="34" charset="0"/>
              </a:rPr>
              <a:t>1ms thì sẽ có 1 bit dữ liệu truyền đến, như thế thiết bị nhận chỉ cần kiểm tra và đọc đường truyền mỗi mili-giây để đọc các bit dữ liệu và sau đó kết hợp </a:t>
            </a:r>
            <a:r>
              <a:rPr lang="en-US" sz="2400" smtClean="0">
                <a:latin typeface="Tahoma" panose="020B0604030504040204" pitchFamily="34" charset="0"/>
                <a:ea typeface="Tahoma" panose="020B0604030504040204" pitchFamily="34" charset="0"/>
                <a:cs typeface="Tahoma" panose="020B0604030504040204" pitchFamily="34" charset="0"/>
              </a:rPr>
              <a:t>các bit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lại thành dữ liệu có ý nghĩa.</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917652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1036907" y="1028389"/>
            <a:ext cx="10327775" cy="1938992"/>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Baud rate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tốc độ truyền)</a:t>
            </a:r>
            <a:r>
              <a:rPr lang="en-US" sz="2400" smtClean="0">
                <a:latin typeface="Tahoma" panose="020B0604030504040204" pitchFamily="34" charset="0"/>
                <a:ea typeface="Tahoma" panose="020B0604030504040204" pitchFamily="34" charset="0"/>
                <a:cs typeface="Tahoma" panose="020B0604030504040204" pitchFamily="34" charset="0"/>
              </a:rPr>
              <a:t>: T</a:t>
            </a:r>
            <a:r>
              <a:rPr lang="vi-VN" sz="2400" smtClean="0">
                <a:latin typeface="Tahoma" panose="020B0604030504040204" pitchFamily="34" charset="0"/>
                <a:ea typeface="Tahoma" panose="020B0604030504040204" pitchFamily="34" charset="0"/>
                <a:cs typeface="Tahoma" panose="020B0604030504040204" pitchFamily="34" charset="0"/>
              </a:rPr>
              <a:t>rong </a:t>
            </a:r>
            <a:r>
              <a:rPr lang="vi-VN" sz="2400">
                <a:latin typeface="Tahoma" panose="020B0604030504040204" pitchFamily="34" charset="0"/>
                <a:ea typeface="Tahoma" panose="020B0604030504040204" pitchFamily="34" charset="0"/>
                <a:cs typeface="Tahoma" panose="020B0604030504040204" pitchFamily="34" charset="0"/>
              </a:rPr>
              <a:t>ví dụ trên về việc truyền 1 bit trong </a:t>
            </a:r>
            <a:r>
              <a:rPr lang="vi-VN" sz="2400" smtClean="0">
                <a:latin typeface="Tahoma" panose="020B0604030504040204" pitchFamily="34" charset="0"/>
                <a:ea typeface="Tahoma" panose="020B0604030504040204" pitchFamily="34" charset="0"/>
                <a:cs typeface="Tahoma" panose="020B0604030504040204" pitchFamily="34" charset="0"/>
              </a:rPr>
              <a:t>1ms,</a:t>
            </a:r>
            <a:r>
              <a:rPr lang="en-US" sz="2400" smtClean="0">
                <a:latin typeface="Tahoma" panose="020B0604030504040204" pitchFamily="34" charset="0"/>
                <a:ea typeface="Tahoma" panose="020B0604030504040204" pitchFamily="34" charset="0"/>
                <a:cs typeface="Tahoma" panose="020B0604030504040204" pitchFamily="34" charset="0"/>
              </a:rPr>
              <a:t> để </a:t>
            </a:r>
            <a:r>
              <a:rPr lang="vi-VN" sz="2400" smtClean="0">
                <a:latin typeface="Tahoma" panose="020B0604030504040204" pitchFamily="34" charset="0"/>
                <a:ea typeface="Tahoma" panose="020B0604030504040204" pitchFamily="34" charset="0"/>
                <a:cs typeface="Tahoma" panose="020B0604030504040204" pitchFamily="34" charset="0"/>
              </a:rPr>
              <a:t>thấy </a:t>
            </a:r>
            <a:r>
              <a:rPr lang="vi-VN" sz="2400">
                <a:latin typeface="Tahoma" panose="020B0604030504040204" pitchFamily="34" charset="0"/>
                <a:ea typeface="Tahoma" panose="020B0604030504040204" pitchFamily="34" charset="0"/>
                <a:cs typeface="Tahoma" panose="020B0604030504040204" pitchFamily="34" charset="0"/>
              </a:rPr>
              <a:t>rằng để việc truyền và nhận không đồng bộ xảy ra thành công thì các thiết bị tham gia phải “thống nhất” nhau về khoảng thời dành cho 1 bit truyền, hay nói cách khác tốc độ truyền phải được cài đặt như nhau trước, tốc độ này gọi là tốc độ </a:t>
            </a:r>
            <a:r>
              <a:rPr lang="vi-VN" sz="2400" smtClean="0">
                <a:latin typeface="Tahoma" panose="020B0604030504040204" pitchFamily="34" charset="0"/>
                <a:ea typeface="Tahoma" panose="020B0604030504040204" pitchFamily="34" charset="0"/>
                <a:cs typeface="Tahoma" panose="020B0604030504040204" pitchFamily="34" charset="0"/>
              </a:rPr>
              <a:t>Baud</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(đơn vị đo: bit/giây)</a:t>
            </a:r>
          </a:p>
        </p:txBody>
      </p:sp>
      <p:sp>
        <p:nvSpPr>
          <p:cNvPr id="11" name="Rectangle 10"/>
          <p:cNvSpPr/>
          <p:nvPr/>
        </p:nvSpPr>
        <p:spPr>
          <a:xfrm>
            <a:off x="1036907" y="3145354"/>
            <a:ext cx="7103723" cy="830997"/>
          </a:xfrm>
          <a:prstGeom prst="rect">
            <a:avLst/>
          </a:prstGeom>
        </p:spPr>
        <p:txBody>
          <a:bodyPr wrap="square">
            <a:spAutoFit/>
          </a:bodyPr>
          <a:lstStyle/>
          <a:p>
            <a:pPr algn="just"/>
            <a:r>
              <a:rPr lang="vi-VN" sz="2400" smtClean="0">
                <a:latin typeface="Tahoma" panose="020B0604030504040204" pitchFamily="34" charset="0"/>
                <a:ea typeface="Tahoma" panose="020B0604030504040204" pitchFamily="34" charset="0"/>
                <a:cs typeface="Tahoma" panose="020B0604030504040204" pitchFamily="34" charset="0"/>
              </a:rPr>
              <a:t>Ví </a:t>
            </a:r>
            <a:r>
              <a:rPr lang="vi-VN" sz="2400">
                <a:latin typeface="Tahoma" panose="020B0604030504040204" pitchFamily="34" charset="0"/>
                <a:ea typeface="Tahoma" panose="020B0604030504040204" pitchFamily="34" charset="0"/>
                <a:cs typeface="Tahoma" panose="020B0604030504040204" pitchFamily="34" charset="0"/>
              </a:rPr>
              <a:t>dụ nếu tốc độ baud được đặt là 19200 thì thời gian dành cho 1 bit truyền là 1/19200 ~ 52.083us.</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195" y="2690767"/>
            <a:ext cx="3781953" cy="3534268"/>
          </a:xfrm>
          <a:prstGeom prst="rect">
            <a:avLst/>
          </a:prstGeom>
        </p:spPr>
      </p:pic>
      <p:sp>
        <p:nvSpPr>
          <p:cNvPr id="6" name="Rectangle 5"/>
          <p:cNvSpPr/>
          <p:nvPr/>
        </p:nvSpPr>
        <p:spPr>
          <a:xfrm>
            <a:off x="8712926" y="2930020"/>
            <a:ext cx="548640" cy="3287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620103" y="2941255"/>
            <a:ext cx="548640" cy="3287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36907" y="4154324"/>
            <a:ext cx="6956349" cy="1938992"/>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Frame (khung truyền)</a:t>
            </a:r>
            <a:r>
              <a:rPr lang="en-US" sz="2400" smtClean="0">
                <a:latin typeface="Tahoma" panose="020B0604030504040204" pitchFamily="34" charset="0"/>
                <a:ea typeface="Tahoma" panose="020B0604030504040204" pitchFamily="34" charset="0"/>
                <a:cs typeface="Tahoma" panose="020B0604030504040204" pitchFamily="34" charset="0"/>
              </a:rPr>
              <a:t>: C</a:t>
            </a:r>
            <a:r>
              <a:rPr lang="vi-VN" sz="2400" smtClean="0">
                <a:latin typeface="Tahoma" panose="020B0604030504040204" pitchFamily="34" charset="0"/>
                <a:ea typeface="Tahoma" panose="020B0604030504040204" pitchFamily="34" charset="0"/>
                <a:cs typeface="Tahoma" panose="020B0604030504040204" pitchFamily="34" charset="0"/>
              </a:rPr>
              <a:t>ác </a:t>
            </a:r>
            <a:r>
              <a:rPr lang="vi-VN" sz="2400">
                <a:latin typeface="Tahoma" panose="020B0604030504040204" pitchFamily="34" charset="0"/>
                <a:ea typeface="Tahoma" panose="020B0604030504040204" pitchFamily="34" charset="0"/>
                <a:cs typeface="Tahoma" panose="020B0604030504040204" pitchFamily="34" charset="0"/>
              </a:rPr>
              <a:t>quy định về số bit trong mỗi lần truyền, các bit </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trạng thái</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như bit Start và bit Stop, các bit kiểm tra như Parity, ngoài ra số lượng các bit trong một data  cũng được quy định bởi khung truyền.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76943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1036908" y="1028389"/>
            <a:ext cx="5899470" cy="2677656"/>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Khi nói đến cấu hình AVR UART, cần phải xác định định dạng gói mà bộ truyền sẽ truyền và định dạng gói được xác định theo kích thước ký tự, bit chẵn lẻ và bit dừng. Một thứ khác cần cấu hình là tốc độ truyền bằng cách đưa một số đầu ra trong UBRR (USART Band Rate Register</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atmega8L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6194" y="495678"/>
            <a:ext cx="4876800" cy="5238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8"/>
              <p:cNvSpPr/>
              <p:nvPr/>
            </p:nvSpPr>
            <p:spPr>
              <a:xfrm>
                <a:off x="1036908" y="3749270"/>
                <a:ext cx="5899470" cy="1938992"/>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AVR </a:t>
                </a:r>
                <a:r>
                  <a:rPr lang="en-US" sz="2400">
                    <a:latin typeface="Tahoma" panose="020B0604030504040204" pitchFamily="34" charset="0"/>
                    <a:ea typeface="Tahoma" panose="020B0604030504040204" pitchFamily="34" charset="0"/>
                    <a:cs typeface="Tahoma" panose="020B0604030504040204" pitchFamily="34" charset="0"/>
                  </a:rPr>
                  <a:t>datasheet </a:t>
                </a:r>
                <a:r>
                  <a:rPr lang="en-US" sz="2400" smtClean="0">
                    <a:latin typeface="Tahoma" panose="020B0604030504040204" pitchFamily="34" charset="0"/>
                    <a:ea typeface="Tahoma" panose="020B0604030504040204" pitchFamily="34" charset="0"/>
                    <a:cs typeface="Tahoma" panose="020B0604030504040204" pitchFamily="34" charset="0"/>
                  </a:rPr>
                  <a:t>cho công thức tính </a:t>
                </a:r>
                <a:r>
                  <a:rPr lang="en-US" sz="2400">
                    <a:latin typeface="Tahoma" panose="020B0604030504040204" pitchFamily="34" charset="0"/>
                    <a:ea typeface="Tahoma" panose="020B0604030504040204" pitchFamily="34" charset="0"/>
                    <a:cs typeface="Tahoma" panose="020B0604030504040204" pitchFamily="34" charset="0"/>
                  </a:rPr>
                  <a:t>baud rate </a:t>
                </a:r>
                <a:r>
                  <a:rPr lang="en-US" sz="2400" smtClean="0">
                    <a:latin typeface="Tahoma" panose="020B0604030504040204" pitchFamily="34" charset="0"/>
                    <a:ea typeface="Tahoma" panose="020B0604030504040204" pitchFamily="34" charset="0"/>
                    <a:cs typeface="Tahoma" panose="020B0604030504040204" pitchFamily="34" charset="0"/>
                  </a:rPr>
                  <a:t>dựa vào tần số dao động thạch anh.</a:t>
                </a:r>
              </a:p>
              <a:p>
                <a:pPr algn="just"/>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Tahoma" panose="020B0604030504040204" pitchFamily="34" charset="0"/>
                          <a:cs typeface="Tahoma" panose="020B0604030504040204" pitchFamily="34" charset="0"/>
                        </a:rPr>
                        <m:t>𝑈𝐵𝑅𝑅</m:t>
                      </m:r>
                      <m:r>
                        <a:rPr lang="en-US" sz="2400" b="0" i="1" smtClean="0">
                          <a:latin typeface="Cambria Math" panose="02040503050406030204" pitchFamily="18" charset="0"/>
                          <a:ea typeface="Tahoma" panose="020B0604030504040204" pitchFamily="34" charset="0"/>
                          <a:cs typeface="Tahoma" panose="020B0604030504040204" pitchFamily="34" charset="0"/>
                        </a:rPr>
                        <m:t>= </m:t>
                      </m:r>
                      <m:f>
                        <m:fPr>
                          <m:type m:val="lin"/>
                          <m:ctrlPr>
                            <a:rPr lang="en-US" sz="2400" b="0" i="1" smtClean="0">
                              <a:latin typeface="Cambria Math" panose="02040503050406030204" pitchFamily="18" charset="0"/>
                              <a:ea typeface="Tahoma" panose="020B0604030504040204" pitchFamily="34" charset="0"/>
                              <a:cs typeface="Tahoma" panose="020B0604030504040204" pitchFamily="34" charset="0"/>
                            </a:rPr>
                          </m:ctrlPr>
                        </m:fPr>
                        <m:num>
                          <m:sSub>
                            <m:sSubPr>
                              <m:ctrlPr>
                                <a:rPr lang="en-US" sz="2400" b="0" i="1"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smtClean="0">
                                  <a:latin typeface="Cambria Math" panose="02040503050406030204" pitchFamily="18" charset="0"/>
                                  <a:ea typeface="Tahoma" panose="020B0604030504040204" pitchFamily="34" charset="0"/>
                                  <a:cs typeface="Tahoma" panose="020B0604030504040204" pitchFamily="34" charset="0"/>
                                </a:rPr>
                                <m:t>𝐹</m:t>
                              </m:r>
                            </m:e>
                            <m:sub>
                              <m:r>
                                <a:rPr lang="en-US" sz="2400" b="0" i="1" smtClean="0">
                                  <a:latin typeface="Cambria Math" panose="02040503050406030204" pitchFamily="18" charset="0"/>
                                  <a:ea typeface="Tahoma" panose="020B0604030504040204" pitchFamily="34" charset="0"/>
                                  <a:cs typeface="Tahoma" panose="020B0604030504040204" pitchFamily="34" charset="0"/>
                                </a:rPr>
                                <m:t>𝑇𝐴</m:t>
                              </m:r>
                            </m:sub>
                          </m:sSub>
                        </m:num>
                        <m:den>
                          <m:r>
                            <a:rPr lang="en-US" sz="2400" b="0" i="1" smtClean="0">
                              <a:latin typeface="Cambria Math" panose="02040503050406030204" pitchFamily="18" charset="0"/>
                              <a:ea typeface="Tahoma" panose="020B0604030504040204" pitchFamily="34" charset="0"/>
                              <a:cs typeface="Tahoma" panose="020B0604030504040204" pitchFamily="34" charset="0"/>
                            </a:rPr>
                            <m:t>16</m:t>
                          </m:r>
                        </m:den>
                      </m:f>
                      <m:r>
                        <a:rPr lang="en-US" sz="2400" b="0" i="1" smtClean="0">
                          <a:latin typeface="Cambria Math" panose="02040503050406030204" pitchFamily="18" charset="0"/>
                          <a:ea typeface="Tahoma" panose="020B0604030504040204" pitchFamily="34" charset="0"/>
                          <a:cs typeface="Tahoma" panose="020B0604030504040204" pitchFamily="34" charset="0"/>
                        </a:rPr>
                        <m:t>∗</m:t>
                      </m:r>
                      <m:r>
                        <a:rPr lang="en-US" sz="2400" b="0" i="1" smtClean="0">
                          <a:latin typeface="Cambria Math" panose="02040503050406030204" pitchFamily="18" charset="0"/>
                          <a:ea typeface="Tahoma" panose="020B0604030504040204" pitchFamily="34" charset="0"/>
                          <a:cs typeface="Tahoma" panose="020B0604030504040204" pitchFamily="34" charset="0"/>
                        </a:rPr>
                        <m:t>𝑏𝑎𝑢𝑑</m:t>
                      </m:r>
                      <m:r>
                        <a:rPr lang="en-US" sz="2400" b="0" i="1" smtClean="0">
                          <a:latin typeface="Cambria Math" panose="02040503050406030204" pitchFamily="18" charset="0"/>
                          <a:ea typeface="Tahoma" panose="020B0604030504040204" pitchFamily="34" charset="0"/>
                          <a:cs typeface="Tahoma" panose="020B0604030504040204" pitchFamily="34" charset="0"/>
                        </a:rPr>
                        <m:t> −1</m:t>
                      </m:r>
                    </m:oMath>
                  </m:oMathPara>
                </a14:m>
                <a:endParaRPr lang="en-US" sz="2400">
                  <a:latin typeface="Tahoma" panose="020B0604030504040204" pitchFamily="34" charset="0"/>
                  <a:ea typeface="Tahoma" panose="020B0604030504040204" pitchFamily="34" charset="0"/>
                  <a:cs typeface="Tahoma" panose="020B0604030504040204" pitchFamily="34" charset="0"/>
                </a:endParaRPr>
              </a:p>
              <a:p>
                <a:pPr algn="just"/>
                <a:r>
                  <a:rPr lang="en-US" sz="2400" smtClean="0">
                    <a:latin typeface="Tahoma" panose="020B0604030504040204" pitchFamily="34" charset="0"/>
                    <a:ea typeface="Tahoma" panose="020B0604030504040204" pitchFamily="34" charset="0"/>
                    <a:cs typeface="Tahoma" panose="020B0604030504040204" pitchFamily="34" charset="0"/>
                  </a:rPr>
                  <a:t>Ví dụ: Tần số TA: 16Mhz, UBRR: 103, </a:t>
                </a:r>
                <a:r>
                  <a:rPr lang="en-US" sz="2400">
                    <a:latin typeface="Tahoma" panose="020B0604030504040204" pitchFamily="34" charset="0"/>
                    <a:ea typeface="Tahoma" panose="020B0604030504040204" pitchFamily="34" charset="0"/>
                    <a:cs typeface="Tahoma" panose="020B0604030504040204" pitchFamily="34" charset="0"/>
                  </a:rPr>
                  <a:t>baud rate </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9600 bps.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036908" y="3749270"/>
                <a:ext cx="5899470" cy="1938992"/>
              </a:xfrm>
              <a:prstGeom prst="rect">
                <a:avLst/>
              </a:prstGeom>
              <a:blipFill>
                <a:blip r:embed="rId3"/>
                <a:stretch>
                  <a:fillRect l="-1550" t="-2516" r="-1653" b="-7862"/>
                </a:stretch>
              </a:blipFill>
            </p:spPr>
            <p:txBody>
              <a:bodyPr/>
              <a:lstStyle/>
              <a:p>
                <a:r>
                  <a:rPr lang="en-US">
                    <a:noFill/>
                  </a:rPr>
                  <a:t> </a:t>
                </a:r>
              </a:p>
            </p:txBody>
          </p:sp>
        </mc:Fallback>
      </mc:AlternateContent>
      <p:sp>
        <p:nvSpPr>
          <p:cNvPr id="3" name="Rectangle 2"/>
          <p:cNvSpPr/>
          <p:nvPr/>
        </p:nvSpPr>
        <p:spPr>
          <a:xfrm>
            <a:off x="1140823" y="5734428"/>
            <a:ext cx="6096000" cy="461665"/>
          </a:xfrm>
          <a:prstGeom prst="rect">
            <a:avLst/>
          </a:prstGeom>
        </p:spPr>
        <p:txBody>
          <a:bodyPr>
            <a:spAutoFit/>
          </a:bodyPr>
          <a:lstStyle/>
          <a:p>
            <a:r>
              <a:rPr lang="en-US" sz="2400">
                <a:latin typeface="Tahoma" panose="020B0604030504040204" pitchFamily="34" charset="0"/>
                <a:ea typeface="Tahoma" panose="020B0604030504040204" pitchFamily="34" charset="0"/>
                <a:cs typeface="Tahoma" panose="020B0604030504040204" pitchFamily="34" charset="0"/>
              </a:rPr>
              <a:t>12 bits </a:t>
            </a:r>
            <a:r>
              <a:rPr lang="en-US" sz="2400" smtClean="0">
                <a:latin typeface="Tahoma" panose="020B0604030504040204" pitchFamily="34" charset="0"/>
                <a:ea typeface="Tahoma" panose="020B0604030504040204" pitchFamily="34" charset="0"/>
                <a:cs typeface="Tahoma" panose="020B0604030504040204" pitchFamily="34" charset="0"/>
              </a:rPr>
              <a:t>của </a:t>
            </a:r>
            <a:r>
              <a:rPr lang="en-US" sz="2400">
                <a:latin typeface="Tahoma" panose="020B0604030504040204" pitchFamily="34" charset="0"/>
                <a:ea typeface="Tahoma" panose="020B0604030504040204" pitchFamily="34" charset="0"/>
                <a:cs typeface="Tahoma" panose="020B0604030504040204" pitchFamily="34" charset="0"/>
              </a:rPr>
              <a:t>UBRR </a:t>
            </a:r>
            <a:r>
              <a:rPr lang="en-US" sz="2400" smtClean="0">
                <a:latin typeface="Tahoma" panose="020B0604030504040204" pitchFamily="34" charset="0"/>
                <a:ea typeface="Tahoma" panose="020B0604030504040204" pitchFamily="34" charset="0"/>
                <a:cs typeface="Tahoma" panose="020B0604030504040204" pitchFamily="34" charset="0"/>
              </a:rPr>
              <a:t>= 8 UBRRL + </a:t>
            </a:r>
            <a:r>
              <a:rPr lang="en-US" sz="2400">
                <a:latin typeface="Tahoma" panose="020B0604030504040204" pitchFamily="34" charset="0"/>
                <a:ea typeface="Tahoma" panose="020B0604030504040204" pitchFamily="34" charset="0"/>
                <a:cs typeface="Tahoma" panose="020B0604030504040204" pitchFamily="34" charset="0"/>
              </a:rPr>
              <a:t>4 </a:t>
            </a:r>
            <a:r>
              <a:rPr lang="en-US" sz="2400" smtClean="0">
                <a:latin typeface="Tahoma" panose="020B0604030504040204" pitchFamily="34" charset="0"/>
                <a:ea typeface="Tahoma" panose="020B0604030504040204" pitchFamily="34" charset="0"/>
                <a:cs typeface="Tahoma" panose="020B0604030504040204" pitchFamily="34" charset="0"/>
              </a:rPr>
              <a:t>UBRRH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7076138" y="5903705"/>
            <a:ext cx="4906856" cy="338554"/>
          </a:xfrm>
          <a:prstGeom prst="rect">
            <a:avLst/>
          </a:prstGeom>
        </p:spPr>
        <p:txBody>
          <a:bodyPr wrap="none">
            <a:spAutoFit/>
          </a:bodyPr>
          <a:lstStyle/>
          <a:p>
            <a:r>
              <a:rPr lang="en-US" sz="1600" i="1">
                <a:hlinkClick r:id="rId4"/>
              </a:rPr>
              <a:t>https://www.electroschematics.com/avr-uart-configuration/</a:t>
            </a:r>
            <a:endParaRPr lang="en-US" sz="1600" i="1"/>
          </a:p>
        </p:txBody>
      </p:sp>
    </p:spTree>
    <p:extLst>
      <p:ext uri="{BB962C8B-B14F-4D97-AF65-F5344CB8AC3E}">
        <p14:creationId xmlns:p14="http://schemas.microsoft.com/office/powerpoint/2010/main" val="626392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1036907" y="1028389"/>
            <a:ext cx="5546773"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Baud rate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tốc độ truyền)</a:t>
            </a:r>
            <a:r>
              <a:rPr lang="en-US" sz="2400">
                <a:latin typeface="Tahoma" panose="020B0604030504040204" pitchFamily="34" charset="0"/>
                <a:ea typeface="Tahoma" panose="020B0604030504040204" pitchFamily="34" charset="0"/>
                <a:cs typeface="Tahoma" panose="020B0604030504040204" pitchFamily="34" charset="0"/>
              </a:rPr>
              <a:t>: UBRRL và UBRRH (USART Baud Rate Register): 2 thanh ghi thấp và cao quy định </a:t>
            </a:r>
            <a:r>
              <a:rPr lang="en-US" sz="2400" smtClean="0">
                <a:latin typeface="Tahoma" panose="020B0604030504040204" pitchFamily="34" charset="0"/>
                <a:ea typeface="Tahoma" panose="020B0604030504040204" pitchFamily="34" charset="0"/>
                <a:cs typeface="Tahoma" panose="020B0604030504040204" pitchFamily="34" charset="0"/>
              </a:rPr>
              <a:t>baud</a:t>
            </a:r>
            <a:r>
              <a:rPr lang="en-US" sz="240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6386" name="Picture 2" descr="https://1.bp.blogspot.com/-4k0HNtUdWPY/WxtgUg_xfBI/AAAAAAAAArw/P3FtmE4ZJZs_PIdTbP9iEHnN4o1TJEYiACEwYBhgL/s1600/image0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850" y="1193689"/>
            <a:ext cx="5229790" cy="10350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93216" y="3784004"/>
            <a:ext cx="10758853" cy="1938992"/>
          </a:xfrm>
          <a:prstGeom prst="rect">
            <a:avLst/>
          </a:prstGeom>
        </p:spPr>
        <p:txBody>
          <a:bodyPr wrap="square">
            <a:spAutoFit/>
          </a:bodyPr>
          <a:lstStyle/>
          <a:p>
            <a:r>
              <a:rPr lang="en-US" sz="2400" smtClean="0">
                <a:latin typeface="Tahoma" panose="020B0604030504040204" pitchFamily="34" charset="0"/>
                <a:ea typeface="Tahoma" panose="020B0604030504040204" pitchFamily="34" charset="0"/>
                <a:cs typeface="Tahoma" panose="020B0604030504040204" pitchFamily="34" charset="0"/>
              </a:rPr>
              <a:t>Thanh ghi UBRRH [HIGH]</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chỉ có 4 bit thấp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vi-VN" sz="2400">
                <a:latin typeface="Tahoma" panose="020B0604030504040204" pitchFamily="34" charset="0"/>
                <a:ea typeface="Tahoma" panose="020B0604030504040204" pitchFamily="34" charset="0"/>
                <a:cs typeface="Tahoma" panose="020B0604030504040204" pitchFamily="34" charset="0"/>
              </a:rPr>
              <a:t>dùng, 4 bit này kết hợp với 8 bit trong thanh ghi </a:t>
            </a:r>
            <a:r>
              <a:rPr lang="vi-VN" sz="2400" smtClean="0">
                <a:latin typeface="Tahoma" panose="020B0604030504040204" pitchFamily="34" charset="0"/>
                <a:ea typeface="Tahoma" panose="020B0604030504040204" pitchFamily="34" charset="0"/>
                <a:cs typeface="Tahoma" panose="020B0604030504040204" pitchFamily="34" charset="0"/>
              </a:rPr>
              <a:t>UBRR</a:t>
            </a:r>
            <a:r>
              <a:rPr lang="en-US" sz="2400" smtClean="0">
                <a:latin typeface="Tahoma" panose="020B0604030504040204" pitchFamily="34" charset="0"/>
                <a:ea typeface="Tahoma" panose="020B0604030504040204" pitchFamily="34" charset="0"/>
                <a:cs typeface="Tahoma" panose="020B0604030504040204" pitchFamily="34" charset="0"/>
              </a:rPr>
              <a:t>L [</a:t>
            </a:r>
            <a:r>
              <a:rPr lang="vi-VN" sz="2400" smtClean="0">
                <a:latin typeface="Tahoma" panose="020B0604030504040204" pitchFamily="34" charset="0"/>
                <a:ea typeface="Tahoma" panose="020B0604030504040204" pitchFamily="34" charset="0"/>
                <a:cs typeface="Tahoma" panose="020B0604030504040204" pitchFamily="34" charset="0"/>
              </a:rPr>
              <a:t>L</a:t>
            </a:r>
            <a:r>
              <a:rPr lang="en-US" sz="2400" smtClean="0">
                <a:latin typeface="Tahoma" panose="020B0604030504040204" pitchFamily="34" charset="0"/>
                <a:ea typeface="Tahoma" panose="020B0604030504040204" pitchFamily="34" charset="0"/>
                <a:cs typeface="Tahoma" panose="020B0604030504040204" pitchFamily="34" charset="0"/>
              </a:rPr>
              <a:t>OW]</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tạo thành </a:t>
            </a:r>
            <a:r>
              <a:rPr lang="vi-VN" sz="2400" smtClean="0">
                <a:latin typeface="Tahoma" panose="020B0604030504040204" pitchFamily="34" charset="0"/>
                <a:ea typeface="Tahoma" panose="020B0604030504040204" pitchFamily="34" charset="0"/>
                <a:cs typeface="Tahoma" panose="020B0604030504040204" pitchFamily="34" charset="0"/>
              </a:rPr>
              <a:t>12 </a:t>
            </a:r>
            <a:r>
              <a:rPr lang="vi-VN" sz="2400">
                <a:latin typeface="Tahoma" panose="020B0604030504040204" pitchFamily="34" charset="0"/>
                <a:ea typeface="Tahoma" panose="020B0604030504040204" pitchFamily="34" charset="0"/>
                <a:cs typeface="Tahoma" panose="020B0604030504040204" pitchFamily="34" charset="0"/>
              </a:rPr>
              <a:t>bit quy định tốc độ baud. </a:t>
            </a:r>
            <a:endParaRPr lang="en-US" sz="2400" smtClean="0">
              <a:latin typeface="Tahoma" panose="020B0604030504040204" pitchFamily="34" charset="0"/>
              <a:ea typeface="Tahoma" panose="020B0604030504040204" pitchFamily="34" charset="0"/>
              <a:cs typeface="Tahoma" panose="020B0604030504040204" pitchFamily="34" charset="0"/>
            </a:endParaRPr>
          </a:p>
          <a:p>
            <a:r>
              <a:rPr lang="vi-VN" sz="2400" i="1" smtClean="0">
                <a:solidFill>
                  <a:schemeClr val="bg1"/>
                </a:solidFill>
                <a:latin typeface="Tahoma" panose="020B0604030504040204" pitchFamily="34" charset="0"/>
                <a:ea typeface="Tahoma" panose="020B0604030504040204" pitchFamily="34" charset="0"/>
                <a:cs typeface="Tahoma" panose="020B0604030504040204" pitchFamily="34" charset="0"/>
              </a:rPr>
              <a:t>Chú </a:t>
            </a:r>
            <a:r>
              <a:rPr lang="vi-VN" sz="2400" i="1">
                <a:solidFill>
                  <a:schemeClr val="bg1"/>
                </a:solidFill>
                <a:latin typeface="Tahoma" panose="020B0604030504040204" pitchFamily="34" charset="0"/>
                <a:ea typeface="Tahoma" panose="020B0604030504040204" pitchFamily="34" charset="0"/>
                <a:cs typeface="Tahoma" panose="020B0604030504040204" pitchFamily="34" charset="0"/>
              </a:rPr>
              <a:t>ý là nếu bạn viết giá trị vào thanh ghi UBRRL, tốc độ baud sẽ tức thì được cập nhật, vì thế bạn phải viết giá trị vào thanh ghi UBRRH trước khi viết vào thanh ghi UBRRL.</a:t>
            </a:r>
            <a:endParaRPr lang="en-US" sz="2400" i="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4" name="Rectangle 13"/>
          <p:cNvSpPr/>
          <p:nvPr/>
        </p:nvSpPr>
        <p:spPr>
          <a:xfrm>
            <a:off x="1036907" y="2249078"/>
            <a:ext cx="10941733" cy="830997"/>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URSEL (UART Select)</a:t>
            </a:r>
            <a:r>
              <a:rPr lang="en-US" sz="2400" smtClean="0">
                <a:latin typeface="Tahoma" panose="020B0604030504040204" pitchFamily="34" charset="0"/>
                <a:ea typeface="Tahoma" panose="020B0604030504040204" pitchFamily="34" charset="0"/>
                <a:cs typeface="Tahoma" panose="020B0604030504040204" pitchFamily="34" charset="0"/>
              </a:rPr>
              <a:t>: Do Thanh </a:t>
            </a:r>
            <a:r>
              <a:rPr lang="en-US" sz="2400">
                <a:latin typeface="Tahoma" panose="020B0604030504040204" pitchFamily="34" charset="0"/>
                <a:ea typeface="Tahoma" panose="020B0604030504040204" pitchFamily="34" charset="0"/>
                <a:cs typeface="Tahoma" panose="020B0604030504040204" pitchFamily="34" charset="0"/>
              </a:rPr>
              <a:t>ghi UBRRH dùng chung địa chỉ thanh ghi UCSRC</a:t>
            </a:r>
            <a:r>
              <a:rPr lang="en-US" sz="2400" smtClean="0">
                <a:latin typeface="Tahoma" panose="020B0604030504040204" pitchFamily="34" charset="0"/>
                <a:ea typeface="Tahoma" panose="020B0604030504040204" pitchFamily="34" charset="0"/>
                <a:cs typeface="Tahoma" panose="020B0604030504040204" pitchFamily="34" charset="0"/>
              </a:rPr>
              <a:t>. Nếu </a:t>
            </a:r>
            <a:r>
              <a:rPr lang="en-US" sz="2400">
                <a:latin typeface="Tahoma" panose="020B0604030504040204" pitchFamily="34" charset="0"/>
                <a:ea typeface="Tahoma" panose="020B0604030504040204" pitchFamily="34" charset="0"/>
                <a:cs typeface="Tahoma" panose="020B0604030504040204" pitchFamily="34" charset="0"/>
              </a:rPr>
              <a:t>muốn sử dụng thanh ghi UBRRH </a:t>
            </a:r>
            <a:r>
              <a:rPr lang="en-US" sz="2400" smtClean="0">
                <a:latin typeface="Tahoma" panose="020B0604030504040204" pitchFamily="34" charset="0"/>
                <a:ea typeface="Tahoma" panose="020B0604030504040204" pitchFamily="34" charset="0"/>
                <a:cs typeface="Tahoma" panose="020B0604030504040204" pitchFamily="34" charset="0"/>
              </a:rPr>
              <a:t>bit </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URSEL</a:t>
            </a:r>
            <a:r>
              <a:rPr lang="en-US" sz="2400" smtClean="0">
                <a:latin typeface="Tahoma" panose="020B0604030504040204" pitchFamily="34" charset="0"/>
                <a:ea typeface="Tahoma" panose="020B0604030504040204" pitchFamily="34" charset="0"/>
                <a:cs typeface="Tahoma" panose="020B0604030504040204" pitchFamily="34" charset="0"/>
              </a:rPr>
              <a:t> phải set bằng </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0</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8" name="Rectangle 7"/>
          <p:cNvSpPr/>
          <p:nvPr/>
        </p:nvSpPr>
        <p:spPr>
          <a:xfrm>
            <a:off x="6748850" y="1193689"/>
            <a:ext cx="657790" cy="10350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0877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1036907" y="1028389"/>
            <a:ext cx="5546773" cy="830997"/>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Baud rate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tốc độ truyền)</a:t>
            </a:r>
            <a:r>
              <a:rPr lang="en-US" sz="2400" smtClean="0">
                <a:latin typeface="Tahoma" panose="020B0604030504040204" pitchFamily="34" charset="0"/>
                <a:ea typeface="Tahoma" panose="020B0604030504040204" pitchFamily="34" charset="0"/>
                <a:cs typeface="Tahoma" panose="020B0604030504040204" pitchFamily="34" charset="0"/>
              </a:rPr>
              <a:t>: Cách tính tốc độ truyền tin</a:t>
            </a:r>
          </a:p>
        </p:txBody>
      </p:sp>
      <p:pic>
        <p:nvPicPr>
          <p:cNvPr id="16386" name="Picture 2" descr="https://1.bp.blogspot.com/-4k0HNtUdWPY/WxtgUg_xfBI/AAAAAAAAArw/P3FtmE4ZJZs_PIdTbP9iEHnN4o1TJEYiACEwYBhgL/s1600/image0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850" y="1193689"/>
            <a:ext cx="5229790" cy="10350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53883" y="5160070"/>
            <a:ext cx="10758853" cy="1200329"/>
          </a:xfrm>
          <a:prstGeom prst="rect">
            <a:avLst/>
          </a:prstGeom>
        </p:spPr>
        <p:txBody>
          <a:bodyPr wrap="square">
            <a:spAutoFit/>
          </a:bodyPr>
          <a:lstStyle/>
          <a:p>
            <a:r>
              <a:rPr lang="en-US" sz="2400" smtClean="0">
                <a:latin typeface="Tahoma" panose="020B0604030504040204" pitchFamily="34" charset="0"/>
                <a:ea typeface="Tahoma" panose="020B0604030504040204" pitchFamily="34" charset="0"/>
                <a:cs typeface="Tahoma" panose="020B0604030504040204" pitchFamily="34" charset="0"/>
              </a:rPr>
              <a:t>Ví dụ: Muốn truyền tin ở tốc độ: 9600 baud với Tần số dao động (f</a:t>
            </a:r>
            <a:r>
              <a:rPr lang="en-US" sz="2400" baseline="-25000" smtClean="0">
                <a:latin typeface="Tahoma" panose="020B0604030504040204" pitchFamily="34" charset="0"/>
                <a:ea typeface="Tahoma" panose="020B0604030504040204" pitchFamily="34" charset="0"/>
                <a:cs typeface="Tahoma" panose="020B0604030504040204" pitchFamily="34" charset="0"/>
              </a:rPr>
              <a:t>osc</a:t>
            </a:r>
            <a:r>
              <a:rPr lang="en-US" sz="2400" smtClean="0">
                <a:latin typeface="Tahoma" panose="020B0604030504040204" pitchFamily="34" charset="0"/>
                <a:ea typeface="Tahoma" panose="020B0604030504040204" pitchFamily="34" charset="0"/>
                <a:cs typeface="Tahoma" panose="020B0604030504040204" pitchFamily="34" charset="0"/>
              </a:rPr>
              <a:t>): 16MHz</a:t>
            </a:r>
          </a:p>
          <a:p>
            <a:r>
              <a:rPr lang="en-US" sz="2400">
                <a:latin typeface="Tahoma" panose="020B0604030504040204" pitchFamily="34" charset="0"/>
                <a:ea typeface="Tahoma" panose="020B0604030504040204" pitchFamily="34" charset="0"/>
                <a:cs typeface="Tahoma" panose="020B0604030504040204" pitchFamily="34" charset="0"/>
              </a:rPr>
              <a:t>UBRR = </a:t>
            </a:r>
            <a:r>
              <a:rPr lang="en-US" sz="2400" smtClean="0">
                <a:latin typeface="Tahoma" panose="020B0604030504040204" pitchFamily="34" charset="0"/>
                <a:ea typeface="Tahoma" panose="020B0604030504040204" pitchFamily="34" charset="0"/>
                <a:cs typeface="Tahoma" panose="020B0604030504040204" pitchFamily="34" charset="0"/>
              </a:rPr>
              <a:t>103.166666667 ~ 103</a:t>
            </a:r>
          </a:p>
          <a:p>
            <a:r>
              <a:rPr lang="en-US" sz="2400" smtClean="0">
                <a:latin typeface="Tahoma" panose="020B0604030504040204" pitchFamily="34" charset="0"/>
                <a:ea typeface="Tahoma" panose="020B0604030504040204" pitchFamily="34" charset="0"/>
                <a:cs typeface="Tahoma" panose="020B0604030504040204" pitchFamily="34" charset="0"/>
              </a:rPr>
              <a:t>Tốc độ truyền (U2X) = 0 (không nhân đôi tốc độ)</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748850" y="1193689"/>
            <a:ext cx="657790" cy="10350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https://4.bp.blogspot.com/-mWSbcxSjIqU/WxtgU7W9yyI/AAAAAAAAAr0/VO0PYIqRH_ozwkNOzyhX1ZEfm1eTxDXOwCEwYBhgL/s1600/image0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67" y="2479329"/>
            <a:ext cx="6028778" cy="224488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307629" y="2414378"/>
            <a:ext cx="4671011" cy="1569660"/>
          </a:xfrm>
          <a:prstGeom prst="rect">
            <a:avLst/>
          </a:prstGeom>
        </p:spPr>
        <p:txBody>
          <a:bodyPr wrap="square">
            <a:spAutoFit/>
          </a:bodyPr>
          <a:lstStyle/>
          <a:p>
            <a:r>
              <a:rPr lang="en-US" sz="2400" smtClean="0">
                <a:latin typeface="Tahoma" panose="020B0604030504040204" pitchFamily="34" charset="0"/>
                <a:ea typeface="Tahoma" panose="020B0604030504040204" pitchFamily="34" charset="0"/>
                <a:cs typeface="Tahoma" panose="020B0604030504040204" pitchFamily="34" charset="0"/>
              </a:rPr>
              <a:t>USEL = 1</a:t>
            </a:r>
          </a:p>
          <a:p>
            <a:r>
              <a:rPr lang="en-US" sz="2400" smtClean="0">
                <a:latin typeface="Tahoma" panose="020B0604030504040204" pitchFamily="34" charset="0"/>
                <a:ea typeface="Tahoma" panose="020B0604030504040204" pitchFamily="34" charset="0"/>
                <a:cs typeface="Tahoma" panose="020B0604030504040204" pitchFamily="34" charset="0"/>
              </a:rPr>
              <a:t>UBRRH = 0</a:t>
            </a:r>
          </a:p>
          <a:p>
            <a:r>
              <a:rPr lang="en-US" sz="2400">
                <a:latin typeface="Tahoma" panose="020B0604030504040204" pitchFamily="34" charset="0"/>
                <a:ea typeface="Tahoma" panose="020B0604030504040204" pitchFamily="34" charset="0"/>
                <a:cs typeface="Tahoma" panose="020B0604030504040204" pitchFamily="34" charset="0"/>
              </a:rPr>
              <a:t>UBRRL = </a:t>
            </a:r>
            <a:r>
              <a:rPr lang="en-US" sz="2400" smtClean="0">
                <a:latin typeface="Tahoma" panose="020B0604030504040204" pitchFamily="34" charset="0"/>
                <a:ea typeface="Tahoma" panose="020B0604030504040204" pitchFamily="34" charset="0"/>
                <a:cs typeface="Tahoma" panose="020B0604030504040204" pitchFamily="34" charset="0"/>
              </a:rPr>
              <a:t>103</a:t>
            </a:r>
          </a:p>
          <a:p>
            <a:r>
              <a:rPr lang="en-US" sz="2400" i="1" smtClean="0">
                <a:solidFill>
                  <a:schemeClr val="bg1"/>
                </a:solidFill>
                <a:latin typeface="Tahoma" panose="020B0604030504040204" pitchFamily="34" charset="0"/>
                <a:ea typeface="Tahoma" panose="020B0604030504040204" pitchFamily="34" charset="0"/>
                <a:cs typeface="Tahoma" panose="020B0604030504040204" pitchFamily="34" charset="0"/>
              </a:rPr>
              <a:t>Chú ý: UBRRH viết trước UBRRL</a:t>
            </a:r>
            <a:endParaRPr lang="en-US" sz="2400" i="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Striped Right Arrow 3"/>
          <p:cNvSpPr/>
          <p:nvPr/>
        </p:nvSpPr>
        <p:spPr>
          <a:xfrm rot="16200000">
            <a:off x="8046721" y="4232685"/>
            <a:ext cx="953589" cy="86239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10537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577325" y="198075"/>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997719" y="3276273"/>
            <a:ext cx="55467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Baud rate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tốc độ truyền)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990" y="587286"/>
            <a:ext cx="6697010" cy="5839640"/>
          </a:xfrm>
          <a:prstGeom prst="rect">
            <a:avLst/>
          </a:prstGeom>
        </p:spPr>
      </p:pic>
    </p:spTree>
    <p:extLst>
      <p:ext uri="{BB962C8B-B14F-4D97-AF65-F5344CB8AC3E}">
        <p14:creationId xmlns:p14="http://schemas.microsoft.com/office/powerpoint/2010/main" val="19350026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577325" y="198075"/>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997719" y="3276273"/>
            <a:ext cx="55467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Baud rate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tốc độ truyền)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832" y="511075"/>
            <a:ext cx="6754168" cy="5915851"/>
          </a:xfrm>
          <a:prstGeom prst="rect">
            <a:avLst/>
          </a:prstGeom>
        </p:spPr>
      </p:pic>
    </p:spTree>
    <p:extLst>
      <p:ext uri="{BB962C8B-B14F-4D97-AF65-F5344CB8AC3E}">
        <p14:creationId xmlns:p14="http://schemas.microsoft.com/office/powerpoint/2010/main" val="20343450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577325" y="198075"/>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997719" y="3276273"/>
            <a:ext cx="55467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Baud rate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tốc độ truyền)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649" y="520602"/>
            <a:ext cx="6763694" cy="5906324"/>
          </a:xfrm>
          <a:prstGeom prst="rect">
            <a:avLst/>
          </a:prstGeom>
        </p:spPr>
      </p:pic>
    </p:spTree>
    <p:extLst>
      <p:ext uri="{BB962C8B-B14F-4D97-AF65-F5344CB8AC3E}">
        <p14:creationId xmlns:p14="http://schemas.microsoft.com/office/powerpoint/2010/main" val="2846700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1036907" y="1028389"/>
            <a:ext cx="10327775" cy="1938992"/>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Start bit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start là bit đầu tiên được truyền trong một frame truyền, bit này có chức năng báo cho thiết bị nhận biết rằng có một gói dữ liệu sắp được truyền tới. Ở module USART trong AVR, đường truyền luôn ở trạng thái cao khi nghỉ (Idle), nếu một chip AVR muốn thực hiện việc truyền dữ liệu nó sẽ gởi một bit start bằng cách “kéo” đường truyền xuống mức 0.</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1036907" y="3252987"/>
            <a:ext cx="6095413" cy="2308324"/>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Stop bits</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là </a:t>
            </a:r>
            <a:r>
              <a:rPr lang="en-US" sz="2400" smtClean="0">
                <a:latin typeface="Tahoma" panose="020B0604030504040204" pitchFamily="34" charset="0"/>
                <a:ea typeface="Tahoma" panose="020B0604030504040204" pitchFamily="34" charset="0"/>
                <a:cs typeface="Tahoma" panose="020B0604030504040204" pitchFamily="34" charset="0"/>
              </a:rPr>
              <a:t>1</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hoặc </a:t>
            </a:r>
            <a:r>
              <a:rPr lang="en-US" sz="2400" smtClean="0">
                <a:latin typeface="Tahoma" panose="020B0604030504040204" pitchFamily="34" charset="0"/>
                <a:ea typeface="Tahoma" panose="020B0604030504040204" pitchFamily="34" charset="0"/>
                <a:cs typeface="Tahoma" panose="020B0604030504040204" pitchFamily="34" charset="0"/>
              </a:rPr>
              <a:t>nhiều</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bit báo cho thiết bị nhận rằng một gói dữ liệu đã được gởi xong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Stop bits là các bits bắt buộc xuất hiện trong khung truyền, trong AVR USART có thể là 1 hoặc 2 bits (Trong các thiết bị khác Stop bits có thể là 2.5 bits)</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https://developer.electricimp.com/sites/default/files/attachments/images/uart/uar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828" y="3119173"/>
            <a:ext cx="4598126" cy="2907431"/>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7628709" y="3696789"/>
            <a:ext cx="600891" cy="679268"/>
          </a:xfrm>
          <a:prstGeom prst="wedgeEllipseCallout">
            <a:avLst>
              <a:gd name="adj1" fmla="val 16123"/>
              <a:gd name="adj2" fmla="val 1125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Callout 13"/>
          <p:cNvSpPr/>
          <p:nvPr/>
        </p:nvSpPr>
        <p:spPr>
          <a:xfrm>
            <a:off x="11194865" y="3727881"/>
            <a:ext cx="600891" cy="679268"/>
          </a:xfrm>
          <a:prstGeom prst="wedgeEllipseCallout">
            <a:avLst>
              <a:gd name="adj1" fmla="val 3080"/>
              <a:gd name="adj2" fmla="val 6442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2198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1036907" y="1028389"/>
            <a:ext cx="10327775" cy="1569660"/>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Data</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Data không nhất thiết phải là gói 8 bit, với AVR bạn có thể quy định số lượng bit của data là 5, 6, 7, 8 hoặc 9 (tương tự cho hầu hết các thiết bị hỗ trợ UART khác). </a:t>
            </a:r>
            <a:r>
              <a:rPr lang="vi-VN" sz="2400" smtClean="0">
                <a:latin typeface="Tahoma" panose="020B0604030504040204" pitchFamily="34" charset="0"/>
                <a:ea typeface="Tahoma" panose="020B0604030504040204" pitchFamily="34" charset="0"/>
                <a:cs typeface="Tahoma" panose="020B0604030504040204" pitchFamily="34" charset="0"/>
              </a:rPr>
              <a:t>LSB </a:t>
            </a:r>
            <a:r>
              <a:rPr lang="vi-VN" sz="2400">
                <a:latin typeface="Tahoma" panose="020B0604030504040204" pitchFamily="34" charset="0"/>
                <a:ea typeface="Tahoma" panose="020B0604030504040204" pitchFamily="34" charset="0"/>
                <a:cs typeface="Tahoma" panose="020B0604030504040204" pitchFamily="34" charset="0"/>
              </a:rPr>
              <a:t>– Least Significant </a:t>
            </a:r>
            <a:r>
              <a:rPr lang="vi-VN" sz="2400" smtClean="0">
                <a:latin typeface="Tahoma" panose="020B0604030504040204" pitchFamily="34" charset="0"/>
                <a:ea typeface="Tahoma" panose="020B0604030504040204" pitchFamily="34" charset="0"/>
                <a:cs typeface="Tahoma" panose="020B0604030504040204" pitchFamily="34" charset="0"/>
              </a:rPr>
              <a:t>Bit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bên </a:t>
            </a:r>
            <a:r>
              <a:rPr lang="vi-VN" sz="2400">
                <a:latin typeface="Tahoma" panose="020B0604030504040204" pitchFamily="34" charset="0"/>
                <a:ea typeface="Tahoma" panose="020B0604030504040204" pitchFamily="34" charset="0"/>
                <a:cs typeface="Tahoma" panose="020B0604030504040204" pitchFamily="34" charset="0"/>
              </a:rPr>
              <a:t>phải</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và </a:t>
            </a:r>
            <a:r>
              <a:rPr lang="vi-VN" sz="2400" smtClean="0">
                <a:latin typeface="Tahoma" panose="020B0604030504040204" pitchFamily="34" charset="0"/>
                <a:ea typeface="Tahoma" panose="020B0604030504040204" pitchFamily="34" charset="0"/>
                <a:cs typeface="Tahoma" panose="020B0604030504040204" pitchFamily="34" charset="0"/>
              </a:rPr>
              <a:t>MSB </a:t>
            </a:r>
            <a:r>
              <a:rPr lang="vi-VN" sz="2400">
                <a:latin typeface="Tahoma" panose="020B0604030504040204" pitchFamily="34" charset="0"/>
                <a:ea typeface="Tahoma" panose="020B0604030504040204" pitchFamily="34" charset="0"/>
                <a:cs typeface="Tahoma" panose="020B0604030504040204" pitchFamily="34" charset="0"/>
              </a:rPr>
              <a:t>– Most Significant </a:t>
            </a:r>
            <a:r>
              <a:rPr lang="vi-VN" sz="2400" smtClean="0">
                <a:latin typeface="Tahoma" panose="020B0604030504040204" pitchFamily="34" charset="0"/>
                <a:ea typeface="Tahoma" panose="020B0604030504040204" pitchFamily="34" charset="0"/>
                <a:cs typeface="Tahoma" panose="020B0604030504040204" pitchFamily="34" charset="0"/>
              </a:rPr>
              <a:t>Bit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bit </a:t>
            </a:r>
            <a:r>
              <a:rPr lang="vi-VN" sz="2400">
                <a:latin typeface="Tahoma" panose="020B0604030504040204" pitchFamily="34" charset="0"/>
                <a:ea typeface="Tahoma" panose="020B0604030504040204" pitchFamily="34" charset="0"/>
                <a:cs typeface="Tahoma" panose="020B0604030504040204" pitchFamily="34" charset="0"/>
              </a:rPr>
              <a:t>bên </a:t>
            </a:r>
            <a:r>
              <a:rPr lang="vi-VN" sz="2400" smtClean="0">
                <a:latin typeface="Tahoma" panose="020B0604030504040204" pitchFamily="34" charset="0"/>
                <a:ea typeface="Tahoma" panose="020B0604030504040204" pitchFamily="34" charset="0"/>
                <a:cs typeface="Tahoma" panose="020B0604030504040204" pitchFamily="34" charset="0"/>
              </a:rPr>
              <a:t>trái.</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1036907" y="2618409"/>
            <a:ext cx="6095413" cy="2677656"/>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Parity bit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bit dùng kiểm tra dữ liệu truyền đúng không (một cách tương đối). Có 2 loại parity là parity chẵn (even parity) và parity lẻ (odd parity). Parity chẵn  nghĩa là số lượng </a:t>
            </a:r>
            <a:r>
              <a:rPr lang="en-US" sz="2400" smtClean="0">
                <a:latin typeface="Tahoma" panose="020B0604030504040204" pitchFamily="34" charset="0"/>
                <a:ea typeface="Tahoma" panose="020B0604030504040204" pitchFamily="34" charset="0"/>
                <a:cs typeface="Tahoma" panose="020B0604030504040204" pitchFamily="34" charset="0"/>
              </a:rPr>
              <a:t>bit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1 trong dữ liệu bao gồm bit parity luôn là số chẵn. Ngược lại tổng số lượng các số 1 trong parity lẻ luôn là số lẻ.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https://developer.electricimp.com/sites/default/files/attachments/images/uart/uar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890" y="2217837"/>
            <a:ext cx="4598126" cy="29074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036907" y="5360598"/>
            <a:ext cx="10549847" cy="830997"/>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Data: </a:t>
            </a:r>
            <a:r>
              <a:rPr lang="vi-VN" sz="2400" smtClean="0">
                <a:latin typeface="Tahoma" panose="020B0604030504040204" pitchFamily="34" charset="0"/>
                <a:ea typeface="Tahoma" panose="020B0604030504040204" pitchFamily="34" charset="0"/>
                <a:cs typeface="Tahoma" panose="020B0604030504040204" pitchFamily="34" charset="0"/>
              </a:rPr>
              <a:t>10111011, </a:t>
            </a:r>
            <a:r>
              <a:rPr lang="vi-VN" sz="2400">
                <a:latin typeface="Tahoma" panose="020B0604030504040204" pitchFamily="34" charset="0"/>
                <a:ea typeface="Tahoma" panose="020B0604030504040204" pitchFamily="34" charset="0"/>
                <a:cs typeface="Tahoma" panose="020B0604030504040204" pitchFamily="34" charset="0"/>
              </a:rPr>
              <a:t>có tất cả 6 </a:t>
            </a:r>
            <a:r>
              <a:rPr lang="en-US" sz="2400" smtClean="0">
                <a:latin typeface="Tahoma" panose="020B0604030504040204" pitchFamily="34" charset="0"/>
                <a:ea typeface="Tahoma" panose="020B0604030504040204" pitchFamily="34" charset="0"/>
                <a:cs typeface="Tahoma" panose="020B0604030504040204" pitchFamily="34" charset="0"/>
              </a:rPr>
              <a:t>bit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trong data. N</a:t>
            </a:r>
            <a:r>
              <a:rPr lang="vi-VN" sz="2400" smtClean="0">
                <a:latin typeface="Tahoma" panose="020B0604030504040204" pitchFamily="34" charset="0"/>
                <a:ea typeface="Tahoma" panose="020B0604030504040204" pitchFamily="34" charset="0"/>
                <a:cs typeface="Tahoma" panose="020B0604030504040204" pitchFamily="34" charset="0"/>
              </a:rPr>
              <a:t>ếu </a:t>
            </a:r>
            <a:r>
              <a:rPr lang="vi-VN" sz="2400">
                <a:latin typeface="Tahoma" panose="020B0604030504040204" pitchFamily="34" charset="0"/>
                <a:ea typeface="Tahoma" panose="020B0604030504040204" pitchFamily="34" charset="0"/>
                <a:cs typeface="Tahoma" panose="020B0604030504040204" pitchFamily="34" charset="0"/>
              </a:rPr>
              <a:t>parity chẵn được </a:t>
            </a:r>
            <a:r>
              <a:rPr lang="vi-VN" sz="2400" smtClean="0">
                <a:latin typeface="Tahoma" panose="020B0604030504040204" pitchFamily="34" charset="0"/>
                <a:ea typeface="Tahoma" panose="020B0604030504040204" pitchFamily="34" charset="0"/>
                <a:cs typeface="Tahoma" panose="020B0604030504040204" pitchFamily="34" charset="0"/>
              </a:rPr>
              <a:t>dùng</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vi-VN" sz="2400" smtClean="0">
                <a:latin typeface="Tahoma" panose="020B0604030504040204" pitchFamily="34" charset="0"/>
                <a:ea typeface="Tahoma" panose="020B0604030504040204" pitchFamily="34" charset="0"/>
                <a:cs typeface="Tahoma" panose="020B0604030504040204" pitchFamily="34" charset="0"/>
              </a:rPr>
              <a:t>parity </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0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tổng </a:t>
            </a:r>
            <a:r>
              <a:rPr lang="en-US" sz="2400" smtClean="0">
                <a:latin typeface="Tahoma" panose="020B0604030504040204" pitchFamily="34" charset="0"/>
                <a:ea typeface="Tahoma" panose="020B0604030504040204" pitchFamily="34" charset="0"/>
                <a:cs typeface="Tahoma" panose="020B0604030504040204" pitchFamily="34" charset="0"/>
              </a:rPr>
              <a:t>bit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1 là số </a:t>
            </a:r>
            <a:r>
              <a:rPr lang="vi-VN" sz="2400" smtClean="0">
                <a:latin typeface="Tahoma" panose="020B0604030504040204" pitchFamily="34" charset="0"/>
                <a:ea typeface="Tahoma" panose="020B0604030504040204" pitchFamily="34" charset="0"/>
                <a:cs typeface="Tahoma" panose="020B0604030504040204" pitchFamily="34" charset="0"/>
              </a:rPr>
              <a:t>chẵn). </a:t>
            </a:r>
            <a:r>
              <a:rPr lang="vi-VN" sz="2400">
                <a:latin typeface="Tahoma" panose="020B0604030504040204" pitchFamily="34" charset="0"/>
                <a:ea typeface="Tahoma" panose="020B0604030504040204" pitchFamily="34" charset="0"/>
                <a:cs typeface="Tahoma" panose="020B0604030504040204" pitchFamily="34" charset="0"/>
              </a:rPr>
              <a:t>Nếu parity lẻ được </a:t>
            </a:r>
            <a:r>
              <a:rPr lang="en-US" sz="2400" smtClean="0">
                <a:latin typeface="Tahoma" panose="020B0604030504040204" pitchFamily="34" charset="0"/>
                <a:ea typeface="Tahoma" panose="020B0604030504040204" pitchFamily="34" charset="0"/>
                <a:cs typeface="Tahoma" panose="020B0604030504040204" pitchFamily="34" charset="0"/>
              </a:rPr>
              <a:t>dùng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vi-VN" sz="2400" smtClean="0">
                <a:latin typeface="Tahoma" panose="020B0604030504040204" pitchFamily="34" charset="0"/>
                <a:ea typeface="Tahoma" panose="020B0604030504040204" pitchFamily="34" charset="0"/>
                <a:cs typeface="Tahoma" panose="020B0604030504040204" pitchFamily="34" charset="0"/>
              </a:rPr>
              <a:t>parity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1</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77013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72040" y="205300"/>
            <a:ext cx="6748554" cy="1166298"/>
          </a:xfrm>
        </p:spPr>
        <p:txBody>
          <a:bodyPr>
            <a:normAutofit/>
          </a:bodyPr>
          <a:lstStyle/>
          <a:p>
            <a:r>
              <a:rPr lang="en-US" sz="4400" smtClean="0">
                <a:latin typeface="Rockwell" panose="02060603020205020403" pitchFamily="18" charset="0"/>
              </a:rPr>
              <a:t>Phân loại</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Phân loại</a:t>
            </a:r>
            <a:endParaRPr lang="en-US"/>
          </a:p>
        </p:txBody>
      </p:sp>
      <p:pic>
        <p:nvPicPr>
          <p:cNvPr id="3074" name="Picture 2" descr="Types Of Arduino Boa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630" y="1184908"/>
            <a:ext cx="5169408" cy="32308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p:cNvGraphicFramePr>
            <a:graphicFrameLocks noGrp="1"/>
          </p:cNvGraphicFramePr>
          <p:nvPr>
            <p:extLst>
              <p:ext uri="{D42A27DB-BD31-4B8C-83A1-F6EECF244321}">
                <p14:modId xmlns:p14="http://schemas.microsoft.com/office/powerpoint/2010/main" val="4016452834"/>
              </p:ext>
            </p:extLst>
          </p:nvPr>
        </p:nvGraphicFramePr>
        <p:xfrm>
          <a:off x="5844038" y="1184908"/>
          <a:ext cx="6082350" cy="3230880"/>
        </p:xfrm>
        <a:graphic>
          <a:graphicData uri="http://schemas.openxmlformats.org/drawingml/2006/table">
            <a:tbl>
              <a:tblPr/>
              <a:tblGrid>
                <a:gridCol w="2027450">
                  <a:extLst>
                    <a:ext uri="{9D8B030D-6E8A-4147-A177-3AD203B41FA5}">
                      <a16:colId xmlns:a16="http://schemas.microsoft.com/office/drawing/2014/main" val="2358204127"/>
                    </a:ext>
                  </a:extLst>
                </a:gridCol>
                <a:gridCol w="2027450">
                  <a:extLst>
                    <a:ext uri="{9D8B030D-6E8A-4147-A177-3AD203B41FA5}">
                      <a16:colId xmlns:a16="http://schemas.microsoft.com/office/drawing/2014/main" val="4246908737"/>
                    </a:ext>
                  </a:extLst>
                </a:gridCol>
                <a:gridCol w="2027450">
                  <a:extLst>
                    <a:ext uri="{9D8B030D-6E8A-4147-A177-3AD203B41FA5}">
                      <a16:colId xmlns:a16="http://schemas.microsoft.com/office/drawing/2014/main" val="3052497771"/>
                    </a:ext>
                  </a:extLst>
                </a:gridCol>
              </a:tblGrid>
              <a:tr h="247650">
                <a:tc>
                  <a:txBody>
                    <a:bodyPr/>
                    <a:lstStyle/>
                    <a:p>
                      <a:pPr algn="l" fontAlgn="t"/>
                      <a:r>
                        <a:rPr lang="en-US" b="1">
                          <a:solidFill>
                            <a:schemeClr val="bg1"/>
                          </a:solidFill>
                          <a:effectLst/>
                        </a:rPr>
                        <a:t>Arduino Board</a:t>
                      </a:r>
                    </a:p>
                  </a:txBody>
                  <a:tcPr marR="95250" marT="76200" marB="76200">
                    <a:lnL>
                      <a:noFill/>
                    </a:lnL>
                    <a:lnR>
                      <a:noFill/>
                    </a:lnR>
                    <a:lnT>
                      <a:noFill/>
                    </a:lnT>
                    <a:lnB w="9525" cap="flat" cmpd="sng" algn="ctr">
                      <a:solidFill>
                        <a:srgbClr val="EBEBEB"/>
                      </a:solidFill>
                      <a:prstDash val="solid"/>
                      <a:round/>
                      <a:headEnd type="none" w="med" len="med"/>
                      <a:tailEnd type="none" w="med" len="med"/>
                    </a:lnB>
                    <a:solidFill>
                      <a:srgbClr val="FFFFFF"/>
                    </a:solidFill>
                  </a:tcPr>
                </a:tc>
                <a:tc>
                  <a:txBody>
                    <a:bodyPr/>
                    <a:lstStyle/>
                    <a:p>
                      <a:pPr algn="l" fontAlgn="t"/>
                      <a:r>
                        <a:rPr lang="en-US" b="1">
                          <a:solidFill>
                            <a:schemeClr val="bg1"/>
                          </a:solidFill>
                          <a:effectLst/>
                        </a:rPr>
                        <a:t>Processor</a:t>
                      </a:r>
                    </a:p>
                  </a:txBody>
                  <a:tcPr marL="95250" marR="95250" marT="76200" marB="76200">
                    <a:lnL>
                      <a:noFill/>
                    </a:lnL>
                    <a:lnR>
                      <a:noFill/>
                    </a:lnR>
                    <a:lnT>
                      <a:noFill/>
                    </a:lnT>
                    <a:lnB w="9525" cap="flat" cmpd="sng" algn="ctr">
                      <a:solidFill>
                        <a:srgbClr val="EBEBEB"/>
                      </a:solidFill>
                      <a:prstDash val="solid"/>
                      <a:round/>
                      <a:headEnd type="none" w="med" len="med"/>
                      <a:tailEnd type="none" w="med" len="med"/>
                    </a:lnB>
                    <a:solidFill>
                      <a:srgbClr val="FFFFFF"/>
                    </a:solidFill>
                  </a:tcPr>
                </a:tc>
                <a:tc>
                  <a:txBody>
                    <a:bodyPr/>
                    <a:lstStyle/>
                    <a:p>
                      <a:pPr algn="l" fontAlgn="t"/>
                      <a:r>
                        <a:rPr lang="en-US" b="1">
                          <a:solidFill>
                            <a:schemeClr val="bg1"/>
                          </a:solidFill>
                          <a:effectLst/>
                        </a:rPr>
                        <a:t>Digital I/O</a:t>
                      </a:r>
                    </a:p>
                  </a:txBody>
                  <a:tcPr marL="95250" marR="95250" marT="76200" marB="76200">
                    <a:lnL>
                      <a:noFill/>
                    </a:lnL>
                    <a:lnR>
                      <a:noFill/>
                    </a:lnR>
                    <a:lnT>
                      <a:noFill/>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3253556207"/>
                  </a:ext>
                </a:extLst>
              </a:tr>
              <a:tr h="247650">
                <a:tc>
                  <a:txBody>
                    <a:bodyPr/>
                    <a:lstStyle/>
                    <a:p>
                      <a:r>
                        <a:rPr lang="en-US" b="1">
                          <a:solidFill>
                            <a:schemeClr val="bg1"/>
                          </a:solidFill>
                          <a:effectLst/>
                        </a:rPr>
                        <a:t>Arduino</a:t>
                      </a:r>
                      <a:r>
                        <a:rPr lang="en-US">
                          <a:solidFill>
                            <a:schemeClr val="bg1"/>
                          </a:solidFill>
                          <a:effectLst/>
                        </a:rPr>
                        <a:t> Uno</a:t>
                      </a:r>
                    </a:p>
                  </a:txBody>
                  <a:tcPr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solidFill>
                            <a:schemeClr val="bg1"/>
                          </a:solidFill>
                          <a:effectLst/>
                        </a:rPr>
                        <a:t>16Mhz </a:t>
                      </a:r>
                      <a:endParaRPr lang="en-US" smtClean="0">
                        <a:solidFill>
                          <a:schemeClr val="bg1"/>
                        </a:solidFill>
                        <a:effectLst/>
                      </a:endParaRPr>
                    </a:p>
                    <a:p>
                      <a:r>
                        <a:rPr lang="en-US" smtClean="0">
                          <a:solidFill>
                            <a:schemeClr val="bg1"/>
                          </a:solidFill>
                          <a:effectLst/>
                        </a:rPr>
                        <a:t>ATmega328</a:t>
                      </a:r>
                      <a:endParaRPr lang="en-US">
                        <a:solidFill>
                          <a:schemeClr val="bg1"/>
                        </a:solidFill>
                        <a:effectLst/>
                      </a:endParaRP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solidFill>
                            <a:schemeClr val="bg1"/>
                          </a:solidFill>
                          <a:effectLst/>
                        </a:rPr>
                        <a:t>14</a:t>
                      </a: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2980674950"/>
                  </a:ext>
                </a:extLst>
              </a:tr>
              <a:tr h="247650">
                <a:tc>
                  <a:txBody>
                    <a:bodyPr/>
                    <a:lstStyle/>
                    <a:p>
                      <a:r>
                        <a:rPr lang="en-US" b="1">
                          <a:solidFill>
                            <a:schemeClr val="bg1"/>
                          </a:solidFill>
                          <a:effectLst/>
                        </a:rPr>
                        <a:t>Arduino</a:t>
                      </a:r>
                      <a:r>
                        <a:rPr lang="en-US">
                          <a:solidFill>
                            <a:schemeClr val="bg1"/>
                          </a:solidFill>
                          <a:effectLst/>
                        </a:rPr>
                        <a:t> Due</a:t>
                      </a:r>
                    </a:p>
                  </a:txBody>
                  <a:tcPr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solidFill>
                            <a:schemeClr val="bg1"/>
                          </a:solidFill>
                          <a:effectLst/>
                        </a:rPr>
                        <a:t>84MHz AT91SAM3X8E</a:t>
                      </a: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solidFill>
                            <a:schemeClr val="bg1"/>
                          </a:solidFill>
                          <a:effectLst/>
                        </a:rPr>
                        <a:t>54</a:t>
                      </a: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3770902152"/>
                  </a:ext>
                </a:extLst>
              </a:tr>
              <a:tr h="247650">
                <a:tc>
                  <a:txBody>
                    <a:bodyPr/>
                    <a:lstStyle/>
                    <a:p>
                      <a:r>
                        <a:rPr lang="en-US" b="1">
                          <a:solidFill>
                            <a:schemeClr val="bg1"/>
                          </a:solidFill>
                          <a:effectLst/>
                        </a:rPr>
                        <a:t>Arduino</a:t>
                      </a:r>
                      <a:r>
                        <a:rPr lang="en-US">
                          <a:solidFill>
                            <a:schemeClr val="bg1"/>
                          </a:solidFill>
                          <a:effectLst/>
                        </a:rPr>
                        <a:t> Mega</a:t>
                      </a:r>
                    </a:p>
                  </a:txBody>
                  <a:tcPr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solidFill>
                            <a:schemeClr val="bg1"/>
                          </a:solidFill>
                          <a:effectLst/>
                        </a:rPr>
                        <a:t>16MHz ATmega2560</a:t>
                      </a: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solidFill>
                            <a:schemeClr val="bg1"/>
                          </a:solidFill>
                          <a:effectLst/>
                        </a:rPr>
                        <a:t>54</a:t>
                      </a: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896847860"/>
                  </a:ext>
                </a:extLst>
              </a:tr>
              <a:tr h="247650">
                <a:tc>
                  <a:txBody>
                    <a:bodyPr/>
                    <a:lstStyle/>
                    <a:p>
                      <a:r>
                        <a:rPr lang="en-US" b="1">
                          <a:solidFill>
                            <a:schemeClr val="bg1"/>
                          </a:solidFill>
                          <a:effectLst/>
                        </a:rPr>
                        <a:t>Arduino</a:t>
                      </a:r>
                      <a:r>
                        <a:rPr lang="en-US">
                          <a:solidFill>
                            <a:schemeClr val="bg1"/>
                          </a:solidFill>
                          <a:effectLst/>
                        </a:rPr>
                        <a:t> Leonardo</a:t>
                      </a:r>
                    </a:p>
                  </a:txBody>
                  <a:tcPr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solidFill>
                            <a:schemeClr val="bg1"/>
                          </a:solidFill>
                          <a:effectLst/>
                        </a:rPr>
                        <a:t>16MHz ATmega32u4</a:t>
                      </a: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r>
                        <a:rPr lang="en-US">
                          <a:solidFill>
                            <a:schemeClr val="bg1"/>
                          </a:solidFill>
                          <a:effectLst/>
                        </a:rPr>
                        <a:t>20</a:t>
                      </a:r>
                    </a:p>
                  </a:txBody>
                  <a:tcPr marL="95250" marR="95250" marT="76200" marB="76200" anchor="ctr">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815809894"/>
                  </a:ext>
                </a:extLst>
              </a:tr>
            </a:tbl>
          </a:graphicData>
        </a:graphic>
      </p:graphicFrame>
      <p:sp>
        <p:nvSpPr>
          <p:cNvPr id="16" name="Rectangle 15"/>
          <p:cNvSpPr/>
          <p:nvPr/>
        </p:nvSpPr>
        <p:spPr>
          <a:xfrm>
            <a:off x="821723" y="4537557"/>
            <a:ext cx="2558906" cy="1477328"/>
          </a:xfrm>
          <a:prstGeom prst="rect">
            <a:avLst/>
          </a:prstGeom>
        </p:spPr>
        <p:txBody>
          <a:bodyPr wrap="none">
            <a:spAutoFit/>
          </a:bodyPr>
          <a:lstStyle/>
          <a:p>
            <a:pPr algn="just" fontAlgn="base"/>
            <a:r>
              <a:rPr lang="en-US">
                <a:latin typeface="Arial" panose="020B0604020202020204" pitchFamily="34" charset="0"/>
              </a:rPr>
              <a:t>Arduino Uno (R3</a:t>
            </a:r>
            <a:r>
              <a:rPr lang="en-US" smtClean="0">
                <a:latin typeface="Arial" panose="020B0604020202020204" pitchFamily="34" charset="0"/>
              </a:rPr>
              <a:t>)</a:t>
            </a:r>
          </a:p>
          <a:p>
            <a:pPr algn="just" fontAlgn="base"/>
            <a:r>
              <a:rPr lang="en-US"/>
              <a:t>LilyPad Arduino </a:t>
            </a:r>
            <a:r>
              <a:rPr lang="en-US" smtClean="0"/>
              <a:t>Board</a:t>
            </a:r>
          </a:p>
          <a:p>
            <a:pPr algn="just" fontAlgn="base"/>
            <a:r>
              <a:rPr lang="en-US"/>
              <a:t>RedBoard Arduino </a:t>
            </a:r>
            <a:r>
              <a:rPr lang="en-US" smtClean="0"/>
              <a:t>Board</a:t>
            </a:r>
          </a:p>
          <a:p>
            <a:pPr algn="just" fontAlgn="base"/>
            <a:r>
              <a:rPr lang="en-US"/>
              <a:t>Arduino Mega (R3) </a:t>
            </a:r>
            <a:r>
              <a:rPr lang="en-US" smtClean="0"/>
              <a:t>Board</a:t>
            </a:r>
          </a:p>
          <a:p>
            <a:pPr algn="just" fontAlgn="base"/>
            <a:r>
              <a:rPr lang="en-US"/>
              <a:t>Arduino Leonardo </a:t>
            </a:r>
            <a:r>
              <a:rPr lang="en-US" smtClean="0"/>
              <a:t>Board</a:t>
            </a:r>
          </a:p>
        </p:txBody>
      </p:sp>
      <p:pic>
        <p:nvPicPr>
          <p:cNvPr id="3076" name="Picture 4" descr="Arduino Shiel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8833" y="4618981"/>
            <a:ext cx="2245224" cy="16778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dBoard Arduino 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4901" y="4618981"/>
            <a:ext cx="1892528" cy="14785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ilyPad Arduino 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2381" y="4627862"/>
            <a:ext cx="1931116" cy="130122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rduino Uno (R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835" y="4618981"/>
            <a:ext cx="1323340" cy="102653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1137328" y="5992524"/>
            <a:ext cx="5928354" cy="369332"/>
          </a:xfrm>
          <a:prstGeom prst="rect">
            <a:avLst/>
          </a:prstGeom>
        </p:spPr>
        <p:txBody>
          <a:bodyPr wrap="none">
            <a:spAutoFit/>
          </a:bodyPr>
          <a:lstStyle/>
          <a:p>
            <a:r>
              <a:rPr lang="en-US">
                <a:hlinkClick r:id="rId7"/>
              </a:rPr>
              <a:t>https://www.elprocus.com/different-types-of-arduino-boards/</a:t>
            </a:r>
            <a:endParaRPr lang="en-US"/>
          </a:p>
        </p:txBody>
      </p:sp>
    </p:spTree>
    <p:extLst>
      <p:ext uri="{BB962C8B-B14F-4D97-AF65-F5344CB8AC3E}">
        <p14:creationId xmlns:p14="http://schemas.microsoft.com/office/powerpoint/2010/main" val="41544946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7" name="Rectangle 6"/>
          <p:cNvSpPr/>
          <p:nvPr/>
        </p:nvSpPr>
        <p:spPr>
          <a:xfrm>
            <a:off x="1036908" y="1028389"/>
            <a:ext cx="5899470" cy="830997"/>
          </a:xfrm>
          <a:prstGeom prst="rect">
            <a:avLst/>
          </a:prstGeom>
        </p:spPr>
        <p:txBody>
          <a:bodyPr wrap="square">
            <a:spAutoFit/>
          </a:bodyPr>
          <a:lstStyle/>
          <a:p>
            <a:pPr algn="just"/>
            <a:r>
              <a:rPr lang="vi-VN" sz="2400" smtClean="0">
                <a:solidFill>
                  <a:srgbClr val="FFFF00"/>
                </a:solidFill>
                <a:latin typeface="Tahoma" panose="020B0604030504040204" pitchFamily="34" charset="0"/>
                <a:ea typeface="Tahoma" panose="020B0604030504040204" pitchFamily="34" charset="0"/>
                <a:cs typeface="Tahoma" panose="020B0604030504040204" pitchFamily="34" charset="0"/>
              </a:rPr>
              <a:t>UDR</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 (thanh ghi dữ liệu)</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thanh ghi 8 bit chứa giá trị </a:t>
            </a:r>
            <a:r>
              <a:rPr lang="en-US" sz="2400" smtClean="0">
                <a:latin typeface="Tahoma" panose="020B0604030504040204" pitchFamily="34" charset="0"/>
                <a:ea typeface="Tahoma" panose="020B0604030504040204" pitchFamily="34" charset="0"/>
                <a:cs typeface="Tahoma" panose="020B0604030504040204" pitchFamily="34" charset="0"/>
              </a:rPr>
              <a:t>gửi và nhận </a:t>
            </a:r>
            <a:r>
              <a:rPr lang="vi-VN" sz="2400" smtClean="0">
                <a:latin typeface="Tahoma" panose="020B0604030504040204" pitchFamily="34" charset="0"/>
                <a:ea typeface="Tahoma" panose="020B0604030504040204" pitchFamily="34" charset="0"/>
                <a:cs typeface="Tahoma" panose="020B0604030504040204" pitchFamily="34" charset="0"/>
              </a:rPr>
              <a:t>của </a:t>
            </a:r>
            <a:r>
              <a:rPr lang="vi-VN" sz="2400">
                <a:latin typeface="Tahoma" panose="020B0604030504040204" pitchFamily="34" charset="0"/>
                <a:ea typeface="Tahoma" panose="020B0604030504040204" pitchFamily="34" charset="0"/>
                <a:cs typeface="Tahoma" panose="020B0604030504040204" pitchFamily="34" charset="0"/>
              </a:rPr>
              <a:t>USART.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1058091" y="4621082"/>
            <a:ext cx="10593977" cy="1200329"/>
          </a:xfrm>
          <a:prstGeom prst="rect">
            <a:avLst/>
          </a:prstGeom>
        </p:spPr>
        <p:txBody>
          <a:bodyPr wrap="square">
            <a:spAutoFit/>
          </a:bodyPr>
          <a:lstStyle/>
          <a:p>
            <a:r>
              <a:rPr lang="vi-VN" sz="2400">
                <a:latin typeface="Tahoma" panose="020B0604030504040204" pitchFamily="34" charset="0"/>
                <a:ea typeface="Tahoma" panose="020B0604030504040204" pitchFamily="34" charset="0"/>
                <a:cs typeface="Tahoma" panose="020B0604030504040204" pitchFamily="34" charset="0"/>
              </a:rPr>
              <a:t>Thanh ghi UCSRA chủ yếu chứa các bit trạng thái như bit báo quá trình nhận kết thúc (RXC), truyền kết thúc (TXC), báo thanh ghi dữ liệu trống (UDRE), khung truyền có lỗi (FE), dữ liệu tràn (DOR), kiểm tra parity có lỗi (PE)</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8194" name="Picture 2" descr="https://3.bp.blogspot.com/-SLOj-fy_PpA/Wxtf4I4qurI/AAAAAAAAArM/7ap3pE5AFj8l971UTBx2spcpDW3PV12RQCLcBGAs/s1600/image0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053" y="1028389"/>
            <a:ext cx="5153025" cy="8734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14845" y="2002823"/>
            <a:ext cx="10537224" cy="830997"/>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Thực chất thanh ghi này có thể coi như 2 thanh ghi TXB (Transmit data Buffer) và RXB (Reveive data Buffer) có chung địa chỉ</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1058092" y="2934794"/>
            <a:ext cx="5899470"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UCSRA (USART Control and Status Register A)</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1 trong 3 thanh ghi điều khiển hoạt động của module </a:t>
            </a:r>
            <a:r>
              <a:rPr lang="vi-VN" sz="2400" smtClean="0">
                <a:latin typeface="Tahoma" panose="020B0604030504040204" pitchFamily="34" charset="0"/>
                <a:ea typeface="Tahoma" panose="020B0604030504040204" pitchFamily="34" charset="0"/>
                <a:cs typeface="Tahoma" panose="020B0604030504040204" pitchFamily="34" charset="0"/>
              </a:rPr>
              <a:t>USART.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8196" name="Picture 4" descr="https://1.bp.blogspot.com/-2dxQ-IhY0Gw/Wxtf4KA48cI/AAAAAAAAArI/RSDfhc-LU54KQn-sNS-DsK0I8l5yPMx_wCEwYBhgL/s1600/image0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053" y="3075368"/>
            <a:ext cx="5029200" cy="8338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V="1">
            <a:off x="2677886" y="3448594"/>
            <a:ext cx="4480560" cy="18026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682343" y="3533868"/>
            <a:ext cx="2142308" cy="16873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747893" y="3488243"/>
            <a:ext cx="2805357" cy="20043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229232" y="3503846"/>
            <a:ext cx="4807131" cy="19887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0128703" y="3545674"/>
            <a:ext cx="269354" cy="2120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3245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2546748"/>
            <a:ext cx="10593977" cy="1569660"/>
          </a:xfrm>
          <a:prstGeom prst="rect">
            <a:avLst/>
          </a:prstGeom>
        </p:spPr>
        <p:txBody>
          <a:bodyPr wrap="square">
            <a:spAutoFit/>
          </a:bodyPr>
          <a:lstStyle/>
          <a:p>
            <a:pPr algn="just"/>
            <a:r>
              <a:rPr lang="vi-VN" sz="2400">
                <a:solidFill>
                  <a:srgbClr val="7030A0"/>
                </a:solidFill>
                <a:latin typeface="Tahoma" panose="020B0604030504040204" pitchFamily="34" charset="0"/>
                <a:ea typeface="Tahoma" panose="020B0604030504040204" pitchFamily="34" charset="0"/>
                <a:cs typeface="Tahoma" panose="020B0604030504040204" pitchFamily="34" charset="0"/>
              </a:rPr>
              <a:t>UDRE (USART Data Register Empty)</a:t>
            </a:r>
            <a:r>
              <a:rPr lang="vi-VN" sz="2400">
                <a:latin typeface="Tahoma" panose="020B0604030504040204" pitchFamily="34" charset="0"/>
                <a:ea typeface="Tahoma" panose="020B0604030504040204" pitchFamily="34" charset="0"/>
                <a:cs typeface="Tahoma" panose="020B0604030504040204" pitchFamily="34" charset="0"/>
              </a:rPr>
              <a:t> khi bit bày bằng 1 nghĩa là thanh ghi dữ liệu UDR đang trống và sẵn sàng cho một nhiệm vụ truyền hay nhận tiếp theo. Vì thế </a:t>
            </a:r>
            <a:r>
              <a:rPr lang="en-US" sz="2400" smtClean="0">
                <a:latin typeface="Tahoma" panose="020B0604030504040204" pitchFamily="34" charset="0"/>
                <a:ea typeface="Tahoma" panose="020B0604030504040204" pitchFamily="34" charset="0"/>
                <a:cs typeface="Tahoma" panose="020B0604030504040204" pitchFamily="34" charset="0"/>
              </a:rPr>
              <a:t>khi </a:t>
            </a:r>
            <a:r>
              <a:rPr lang="vi-VN" sz="2400" smtClean="0">
                <a:latin typeface="Tahoma" panose="020B0604030504040204" pitchFamily="34" charset="0"/>
                <a:ea typeface="Tahoma" panose="020B0604030504040204" pitchFamily="34" charset="0"/>
                <a:cs typeface="Tahoma" panose="020B0604030504040204" pitchFamily="34" charset="0"/>
              </a:rPr>
              <a:t>muốn </a:t>
            </a:r>
            <a:r>
              <a:rPr lang="vi-VN" sz="2400">
                <a:latin typeface="Tahoma" panose="020B0604030504040204" pitchFamily="34" charset="0"/>
                <a:ea typeface="Tahoma" panose="020B0604030504040204" pitchFamily="34" charset="0"/>
                <a:cs typeface="Tahoma" panose="020B0604030504040204" pitchFamily="34" charset="0"/>
              </a:rPr>
              <a:t>truyền dữ liệu đầu tiên </a:t>
            </a:r>
            <a:r>
              <a:rPr lang="vi-VN" sz="2400" smtClean="0">
                <a:latin typeface="Tahoma" panose="020B0604030504040204" pitchFamily="34" charset="0"/>
                <a:ea typeface="Tahoma" panose="020B0604030504040204" pitchFamily="34" charset="0"/>
                <a:cs typeface="Tahoma" panose="020B0604030504040204" pitchFamily="34" charset="0"/>
              </a:rPr>
              <a:t>phải </a:t>
            </a:r>
            <a:r>
              <a:rPr lang="vi-VN" sz="2400">
                <a:latin typeface="Tahoma" panose="020B0604030504040204" pitchFamily="34" charset="0"/>
                <a:ea typeface="Tahoma" panose="020B0604030504040204" pitchFamily="34" charset="0"/>
                <a:cs typeface="Tahoma" panose="020B0604030504040204" pitchFamily="34" charset="0"/>
              </a:rPr>
              <a:t>kiểm tra xem bit UDRE có bằng 1 hay </a:t>
            </a:r>
            <a:r>
              <a:rPr lang="vi-VN" sz="2400" smtClean="0">
                <a:latin typeface="Tahoma" panose="020B0604030504040204" pitchFamily="34" charset="0"/>
                <a:ea typeface="Tahoma" panose="020B0604030504040204" pitchFamily="34" charset="0"/>
                <a:cs typeface="Tahoma" panose="020B0604030504040204" pitchFamily="34" charset="0"/>
              </a:rPr>
              <a:t>không</a:t>
            </a:r>
            <a:r>
              <a:rPr lang="en-US" sz="2400" smtClean="0">
                <a:latin typeface="Tahoma" panose="020B0604030504040204" pitchFamily="34" charset="0"/>
                <a:ea typeface="Tahoma" panose="020B0604030504040204" pitchFamily="34" charset="0"/>
                <a:cs typeface="Tahoma" panose="020B0604030504040204" pitchFamily="34" charset="0"/>
              </a:rPr>
              <a:t>. Nếu </a:t>
            </a:r>
            <a:r>
              <a:rPr lang="vi-VN" sz="2400" smtClean="0">
                <a:latin typeface="Tahoma" panose="020B0604030504040204" pitchFamily="34" charset="0"/>
                <a:ea typeface="Tahoma" panose="020B0604030504040204" pitchFamily="34" charset="0"/>
                <a:cs typeface="Tahoma" panose="020B0604030504040204" pitchFamily="34" charset="0"/>
              </a:rPr>
              <a:t>UDRE=1</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dữ </a:t>
            </a:r>
            <a:r>
              <a:rPr lang="vi-VN" sz="2400">
                <a:latin typeface="Tahoma" panose="020B0604030504040204" pitchFamily="34" charset="0"/>
                <a:ea typeface="Tahoma" panose="020B0604030504040204" pitchFamily="34" charset="0"/>
                <a:cs typeface="Tahoma" panose="020B0604030504040204" pitchFamily="34" charset="0"/>
              </a:rPr>
              <a:t>liệu </a:t>
            </a:r>
            <a:r>
              <a:rPr lang="en-US" sz="2400" smtClean="0">
                <a:latin typeface="Tahoma" panose="020B0604030504040204" pitchFamily="34" charset="0"/>
                <a:ea typeface="Tahoma" panose="020B0604030504040204" pitchFamily="34" charset="0"/>
                <a:cs typeface="Tahoma" panose="020B0604030504040204" pitchFamily="34" charset="0"/>
              </a:rPr>
              <a:t>nạp </a:t>
            </a:r>
            <a:r>
              <a:rPr lang="vi-VN" sz="2400" smtClean="0">
                <a:latin typeface="Tahoma" panose="020B0604030504040204" pitchFamily="34" charset="0"/>
                <a:ea typeface="Tahoma" panose="020B0604030504040204" pitchFamily="34" charset="0"/>
                <a:cs typeface="Tahoma" panose="020B0604030504040204" pitchFamily="34" charset="0"/>
              </a:rPr>
              <a:t>vào </a:t>
            </a:r>
            <a:r>
              <a:rPr lang="vi-VN" sz="2400">
                <a:latin typeface="Tahoma" panose="020B0604030504040204" pitchFamily="34" charset="0"/>
                <a:ea typeface="Tahoma" panose="020B0604030504040204" pitchFamily="34" charset="0"/>
                <a:cs typeface="Tahoma" panose="020B0604030504040204" pitchFamily="34" charset="0"/>
              </a:rPr>
              <a:t>thanh ghi UDR để </a:t>
            </a:r>
            <a:r>
              <a:rPr lang="vi-VN" sz="2400" smtClean="0">
                <a:latin typeface="Tahoma" panose="020B0604030504040204" pitchFamily="34" charset="0"/>
                <a:ea typeface="Tahoma" panose="020B0604030504040204" pitchFamily="34" charset="0"/>
                <a:cs typeface="Tahoma" panose="020B0604030504040204" pitchFamily="34" charset="0"/>
              </a:rPr>
              <a:t>truyền.</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1058091" y="1163185"/>
            <a:ext cx="5899470"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UCSRA (USART Control and Status Register A)</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1 trong 3 thanh ghi điều khiển hoạt động của module </a:t>
            </a:r>
            <a:r>
              <a:rPr lang="vi-VN" sz="2400" smtClean="0">
                <a:latin typeface="Tahoma" panose="020B0604030504040204" pitchFamily="34" charset="0"/>
                <a:ea typeface="Tahoma" panose="020B0604030504040204" pitchFamily="34" charset="0"/>
                <a:cs typeface="Tahoma" panose="020B0604030504040204" pitchFamily="34" charset="0"/>
              </a:rPr>
              <a:t>USART.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8196" name="Picture 4" descr="https://1.bp.blogspot.com/-2dxQ-IhY0Gw/Wxtf4KA48cI/AAAAAAAAArI/RSDfhc-LU54KQn-sNS-DsK0I8l5yPMx_wCEwYBhgL/s1600/image0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561" y="1346419"/>
            <a:ext cx="5029200" cy="8338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85909" y="1346419"/>
            <a:ext cx="587828" cy="8338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154475" y="4281677"/>
            <a:ext cx="10593977" cy="830997"/>
          </a:xfrm>
          <a:prstGeom prst="rect">
            <a:avLst/>
          </a:prstGeom>
        </p:spPr>
        <p:txBody>
          <a:bodyPr wrap="square">
            <a:spAutoFit/>
          </a:bodyPr>
          <a:lstStyle/>
          <a:p>
            <a:pPr algn="just"/>
            <a:r>
              <a:rPr lang="vi-VN" sz="2400">
                <a:solidFill>
                  <a:srgbClr val="00B050"/>
                </a:solidFill>
                <a:latin typeface="Tahoma" panose="020B0604030504040204" pitchFamily="34" charset="0"/>
                <a:ea typeface="Tahoma" panose="020B0604030504040204" pitchFamily="34" charset="0"/>
                <a:cs typeface="Tahoma" panose="020B0604030504040204" pitchFamily="34" charset="0"/>
              </a:rPr>
              <a:t>U2X</a:t>
            </a:r>
            <a:r>
              <a:rPr lang="vi-VN" sz="2400">
                <a:solidFill>
                  <a:srgbClr val="7030A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bit chỉ định gấp đôi tốc độ truyền, khi bit này được set lên 1, tốc độ truyền so cao gấp 2 lần so với khi bit này mang giá trị 0.</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10332720" y="1361890"/>
            <a:ext cx="548640" cy="81838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54475" y="5277944"/>
            <a:ext cx="10593977" cy="461665"/>
          </a:xfrm>
          <a:prstGeom prst="rect">
            <a:avLst/>
          </a:prstGeom>
        </p:spPr>
        <p:txBody>
          <a:bodyPr wrap="square">
            <a:spAutoFit/>
          </a:bodyPr>
          <a:lstStyle/>
          <a:p>
            <a:pPr algn="just"/>
            <a:r>
              <a:rPr lang="vi-VN" sz="2400">
                <a:solidFill>
                  <a:srgbClr val="FFC000"/>
                </a:solidFill>
                <a:latin typeface="Tahoma" panose="020B0604030504040204" pitchFamily="34" charset="0"/>
                <a:ea typeface="Tahoma" panose="020B0604030504040204" pitchFamily="34" charset="0"/>
                <a:cs typeface="Tahoma" panose="020B0604030504040204" pitchFamily="34" charset="0"/>
              </a:rPr>
              <a:t>MPCM</a:t>
            </a:r>
            <a:r>
              <a:rPr lang="vi-VN" sz="2400" smtClean="0">
                <a:solidFill>
                  <a:srgbClr val="7030A0"/>
                </a:solidFill>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là </a:t>
            </a:r>
            <a:r>
              <a:rPr lang="vi-VN" sz="2400">
                <a:latin typeface="Tahoma" panose="020B0604030504040204" pitchFamily="34" charset="0"/>
                <a:ea typeface="Tahoma" panose="020B0604030504040204" pitchFamily="34" charset="0"/>
                <a:cs typeface="Tahoma" panose="020B0604030504040204" pitchFamily="34" charset="0"/>
              </a:rPr>
              <a:t>bit chọn chế độ hoạt động đa xử lí (multi-processor).</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p:cNvSpPr/>
          <p:nvPr/>
        </p:nvSpPr>
        <p:spPr>
          <a:xfrm>
            <a:off x="10885420" y="1346419"/>
            <a:ext cx="548640" cy="8183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3435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2546748"/>
            <a:ext cx="10593977" cy="1569660"/>
          </a:xfrm>
          <a:prstGeom prst="rect">
            <a:avLst/>
          </a:prstGeom>
        </p:spPr>
        <p:txBody>
          <a:bodyPr wrap="square">
            <a:spAutoFit/>
          </a:bodyPr>
          <a:lstStyle/>
          <a:p>
            <a:pPr algn="just"/>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RXCIE (Receive Complete Interrupt Enable</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bit cho phép ngắt khi quá trình nhận kết thúc. Việc nhận dữ liệu truyền bằng phương pháp nối tiếp không đồng bộ thường được thực hiện thông qua ngắt, vì thế bit này thường được set bằng 1 khi USART được </a:t>
            </a:r>
            <a:r>
              <a:rPr lang="vi-VN" sz="2400" smtClean="0">
                <a:latin typeface="Tahoma" panose="020B0604030504040204" pitchFamily="34" charset="0"/>
                <a:ea typeface="Tahoma" panose="020B0604030504040204" pitchFamily="34" charset="0"/>
                <a:cs typeface="Tahoma" panose="020B0604030504040204" pitchFamily="34" charset="0"/>
              </a:rPr>
              <a:t>d</a:t>
            </a:r>
            <a:r>
              <a:rPr lang="en-US" sz="2400">
                <a:latin typeface="Tahoma" panose="020B0604030504040204" pitchFamily="34" charset="0"/>
                <a:ea typeface="Tahoma" panose="020B0604030504040204" pitchFamily="34" charset="0"/>
                <a:cs typeface="Tahoma" panose="020B0604030504040204" pitchFamily="34" charset="0"/>
              </a:rPr>
              <a:t>ù</a:t>
            </a:r>
            <a:r>
              <a:rPr lang="vi-VN" sz="2400" smtClean="0">
                <a:latin typeface="Tahoma" panose="020B0604030504040204" pitchFamily="34" charset="0"/>
                <a:ea typeface="Tahoma" panose="020B0604030504040204" pitchFamily="34" charset="0"/>
                <a:cs typeface="Tahoma" panose="020B0604030504040204" pitchFamily="34" charset="0"/>
              </a:rPr>
              <a:t>ng </a:t>
            </a:r>
            <a:r>
              <a:rPr lang="vi-VN" sz="2400">
                <a:latin typeface="Tahoma" panose="020B0604030504040204" pitchFamily="34" charset="0"/>
                <a:ea typeface="Tahoma" panose="020B0604030504040204" pitchFamily="34" charset="0"/>
                <a:cs typeface="Tahoma" panose="020B0604030504040204" pitchFamily="34" charset="0"/>
              </a:rPr>
              <a:t>nhận dữ liệu</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1058091" y="1163185"/>
            <a:ext cx="4637315"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UCSRB (USART Control and Status Register B</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thanh ghi quan trọng điều khiển </a:t>
            </a:r>
            <a:r>
              <a:rPr lang="vi-VN" sz="2400" smtClean="0">
                <a:latin typeface="Tahoma" panose="020B0604030504040204" pitchFamily="34" charset="0"/>
                <a:ea typeface="Tahoma" panose="020B0604030504040204" pitchFamily="34" charset="0"/>
                <a:cs typeface="Tahoma" panose="020B0604030504040204" pitchFamily="34" charset="0"/>
              </a:rPr>
              <a:t>USART.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1154475" y="4281677"/>
            <a:ext cx="10593977" cy="830997"/>
          </a:xfrm>
          <a:prstGeom prst="rect">
            <a:avLst/>
          </a:prstGeom>
        </p:spPr>
        <p:txBody>
          <a:bodyPr wrap="square">
            <a:spAutoFit/>
          </a:bodyPr>
          <a:lstStyle/>
          <a:p>
            <a:pPr algn="just"/>
            <a:r>
              <a:rPr lang="vi-VN" sz="2400">
                <a:solidFill>
                  <a:srgbClr val="00B050"/>
                </a:solidFill>
                <a:latin typeface="Tahoma" panose="020B0604030504040204" pitchFamily="34" charset="0"/>
                <a:ea typeface="Tahoma" panose="020B0604030504040204" pitchFamily="34" charset="0"/>
                <a:cs typeface="Tahoma" panose="020B0604030504040204" pitchFamily="34" charset="0"/>
              </a:rPr>
              <a:t>TXCIE (Transmit Complete Interrupt Enable)</a:t>
            </a:r>
            <a:r>
              <a:rPr lang="vi-VN" sz="2400" smtClean="0">
                <a:solidFill>
                  <a:srgbClr val="7030A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bit cho phép ngắt khi quá trình truyền kết thúc</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1154475" y="5277944"/>
            <a:ext cx="10593977" cy="830997"/>
          </a:xfrm>
          <a:prstGeom prst="rect">
            <a:avLst/>
          </a:prstGeom>
        </p:spPr>
        <p:txBody>
          <a:bodyPr wrap="square">
            <a:spAutoFit/>
          </a:bodyPr>
          <a:lstStyle/>
          <a:p>
            <a:pPr algn="just"/>
            <a:r>
              <a:rPr lang="vi-VN" sz="2400">
                <a:solidFill>
                  <a:srgbClr val="FFC000"/>
                </a:solidFill>
                <a:latin typeface="Tahoma" panose="020B0604030504040204" pitchFamily="34" charset="0"/>
                <a:ea typeface="Tahoma" panose="020B0604030504040204" pitchFamily="34" charset="0"/>
                <a:cs typeface="Tahoma" panose="020B0604030504040204" pitchFamily="34" charset="0"/>
              </a:rPr>
              <a:t>UDRIE (USART Data Register Empty Interrupt Enable)</a:t>
            </a:r>
            <a:r>
              <a:rPr lang="vi-VN" sz="2400" smtClean="0">
                <a:solidFill>
                  <a:srgbClr val="7030A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bit cho phép ngắt khi thanh ghi dữ liệu UDR </a:t>
            </a:r>
            <a:r>
              <a:rPr lang="vi-VN" sz="2400" smtClean="0">
                <a:latin typeface="Tahoma" panose="020B0604030504040204" pitchFamily="34" charset="0"/>
                <a:ea typeface="Tahoma" panose="020B0604030504040204" pitchFamily="34" charset="0"/>
                <a:cs typeface="Tahoma" panose="020B0604030504040204" pitchFamily="34" charset="0"/>
              </a:rPr>
              <a:t>trống.</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9218" name="Picture 2" descr="https://3.bp.blogspot.com/-pT7M4FZhraQ/Wxtf4EH5vDI/AAAAAAAAArE/KjxckyFvwWI3oUP39dMlnSADDbOPe90DgCEwYBhgL/s1600/image0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885" y="1272561"/>
            <a:ext cx="5824386" cy="8922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07822" y="1257089"/>
            <a:ext cx="723606" cy="9231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557553" y="1272561"/>
            <a:ext cx="613955" cy="88012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97634" y="1272561"/>
            <a:ext cx="627018" cy="8801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4305147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2546748"/>
            <a:ext cx="10593977" cy="830997"/>
          </a:xfrm>
          <a:prstGeom prst="rect">
            <a:avLst/>
          </a:prstGeom>
        </p:spPr>
        <p:txBody>
          <a:bodyPr wrap="square">
            <a:spAutoFit/>
          </a:bodyPr>
          <a:lstStyle/>
          <a:p>
            <a:pPr algn="just"/>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RXEN (Receiver Enable</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đ</a:t>
            </a:r>
            <a:r>
              <a:rPr lang="en-US" sz="2400" smtClean="0">
                <a:latin typeface="Tahoma" panose="020B0604030504040204" pitchFamily="34" charset="0"/>
                <a:ea typeface="Tahoma" panose="020B0604030504040204" pitchFamily="34" charset="0"/>
                <a:cs typeface="Tahoma" panose="020B0604030504040204" pitchFamily="34" charset="0"/>
              </a:rPr>
              <a:t>ể</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kích hoạt chức năng nhận dữ liệu </a:t>
            </a:r>
            <a:r>
              <a:rPr lang="en-US" sz="2400" smtClean="0">
                <a:latin typeface="Tahoma" panose="020B0604030504040204" pitchFamily="34" charset="0"/>
                <a:ea typeface="Tahoma" panose="020B0604030504040204" pitchFamily="34" charset="0"/>
                <a:cs typeface="Tahoma" panose="020B0604030504040204" pitchFamily="34" charset="0"/>
              </a:rPr>
              <a:t>cần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phải set bit này lên 1.</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1058091" y="1163185"/>
            <a:ext cx="4637315"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UCSRB (USART Control and Status Register B</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thanh ghi quan trọng điều khiển </a:t>
            </a:r>
            <a:r>
              <a:rPr lang="vi-VN" sz="2400" smtClean="0">
                <a:latin typeface="Tahoma" panose="020B0604030504040204" pitchFamily="34" charset="0"/>
                <a:ea typeface="Tahoma" panose="020B0604030504040204" pitchFamily="34" charset="0"/>
                <a:cs typeface="Tahoma" panose="020B0604030504040204" pitchFamily="34" charset="0"/>
              </a:rPr>
              <a:t>USART.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1058091" y="3718997"/>
            <a:ext cx="10593977" cy="830997"/>
          </a:xfrm>
          <a:prstGeom prst="rect">
            <a:avLst/>
          </a:prstGeom>
        </p:spPr>
        <p:txBody>
          <a:bodyPr wrap="square">
            <a:spAutoFit/>
          </a:bodyPr>
          <a:lstStyle/>
          <a:p>
            <a:pPr algn="just"/>
            <a:r>
              <a:rPr lang="vi-VN" sz="2400">
                <a:solidFill>
                  <a:srgbClr val="00B050"/>
                </a:solidFill>
                <a:latin typeface="Tahoma" panose="020B0604030504040204" pitchFamily="34" charset="0"/>
                <a:ea typeface="Tahoma" panose="020B0604030504040204" pitchFamily="34" charset="0"/>
                <a:cs typeface="Tahoma" panose="020B0604030504040204" pitchFamily="34" charset="0"/>
              </a:rPr>
              <a:t>TXEN (Transmitter Enable) </a:t>
            </a:r>
            <a:r>
              <a:rPr lang="vi-VN" sz="2400">
                <a:latin typeface="Tahoma" panose="020B0604030504040204" pitchFamily="34" charset="0"/>
                <a:ea typeface="Tahoma" panose="020B0604030504040204" pitchFamily="34" charset="0"/>
                <a:cs typeface="Tahoma" panose="020B0604030504040204" pitchFamily="34" charset="0"/>
              </a:rPr>
              <a:t>đ</a:t>
            </a:r>
            <a:r>
              <a:rPr lang="en-US" sz="2400">
                <a:latin typeface="Tahoma" panose="020B0604030504040204" pitchFamily="34" charset="0"/>
                <a:ea typeface="Tahoma" panose="020B0604030504040204" pitchFamily="34" charset="0"/>
                <a:cs typeface="Tahoma" panose="020B0604030504040204" pitchFamily="34" charset="0"/>
              </a:rPr>
              <a:t>ể</a:t>
            </a:r>
            <a:r>
              <a:rPr lang="vi-VN" sz="2400">
                <a:latin typeface="Tahoma" panose="020B0604030504040204" pitchFamily="34" charset="0"/>
                <a:ea typeface="Tahoma" panose="020B0604030504040204" pitchFamily="34" charset="0"/>
                <a:cs typeface="Tahoma" panose="020B0604030504040204" pitchFamily="34" charset="0"/>
              </a:rPr>
              <a:t> kích hoạt chức năng </a:t>
            </a:r>
            <a:r>
              <a:rPr lang="en-US" sz="2400" smtClean="0">
                <a:latin typeface="Tahoma" panose="020B0604030504040204" pitchFamily="34" charset="0"/>
                <a:ea typeface="Tahoma" panose="020B0604030504040204" pitchFamily="34" charset="0"/>
                <a:cs typeface="Tahoma" panose="020B0604030504040204" pitchFamily="34" charset="0"/>
              </a:rPr>
              <a:t>truyền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dữ liệu </a:t>
            </a:r>
            <a:r>
              <a:rPr lang="en-US" sz="2400" smtClean="0">
                <a:latin typeface="Tahoma" panose="020B0604030504040204" pitchFamily="34" charset="0"/>
                <a:ea typeface="Tahoma" panose="020B0604030504040204" pitchFamily="34" charset="0"/>
                <a:cs typeface="Tahoma" panose="020B0604030504040204" pitchFamily="34" charset="0"/>
              </a:rPr>
              <a:t>cần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phải set bit này lên 1.</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1154475" y="5277944"/>
            <a:ext cx="10593977" cy="830997"/>
          </a:xfrm>
          <a:prstGeom prst="rect">
            <a:avLst/>
          </a:prstGeom>
        </p:spPr>
        <p:txBody>
          <a:bodyPr wrap="square">
            <a:spAutoFit/>
          </a:bodyPr>
          <a:lstStyle/>
          <a:p>
            <a:pPr algn="just"/>
            <a:r>
              <a:rPr lang="vi-VN" sz="2400">
                <a:solidFill>
                  <a:srgbClr val="FFC000"/>
                </a:solidFill>
                <a:latin typeface="Tahoma" panose="020B0604030504040204" pitchFamily="34" charset="0"/>
                <a:ea typeface="Tahoma" panose="020B0604030504040204" pitchFamily="34" charset="0"/>
                <a:cs typeface="Tahoma" panose="020B0604030504040204" pitchFamily="34" charset="0"/>
              </a:rPr>
              <a:t>UCSZ2 (Chracter size) </a:t>
            </a:r>
            <a:r>
              <a:rPr lang="vi-VN" sz="2400">
                <a:latin typeface="Tahoma" panose="020B0604030504040204" pitchFamily="34" charset="0"/>
                <a:ea typeface="Tahoma" panose="020B0604030504040204" pitchFamily="34" charset="0"/>
                <a:cs typeface="Tahoma" panose="020B0604030504040204" pitchFamily="34" charset="0"/>
              </a:rPr>
              <a:t>bit này kết hợp với 2 bit khác trong thanh ghi UCSRC quy định độ dài của dữ liệu truyền/nhận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9218" name="Picture 2" descr="https://3.bp.blogspot.com/-pT7M4FZhraQ/Wxtf4EH5vDI/AAAAAAAAArE/KjxckyFvwWI3oUP39dMlnSADDbOPe90DgCEwYBhgL/s1600/image0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885" y="1272561"/>
            <a:ext cx="5824386" cy="8922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816102" y="1257089"/>
            <a:ext cx="598128" cy="9231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48268" y="1272561"/>
            <a:ext cx="613955" cy="88012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094880" y="1257089"/>
            <a:ext cx="627018" cy="8801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034597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2546748"/>
            <a:ext cx="10593977" cy="2308324"/>
          </a:xfrm>
          <a:prstGeom prst="rect">
            <a:avLst/>
          </a:prstGeom>
        </p:spPr>
        <p:txBody>
          <a:bodyPr wrap="square">
            <a:spAutoFit/>
          </a:bodyPr>
          <a:lstStyle/>
          <a:p>
            <a:pPr algn="just"/>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RXB8 (Receive Data Bit 8) </a:t>
            </a:r>
            <a:r>
              <a:rPr lang="vi-VN" sz="2400">
                <a:latin typeface="Tahoma" panose="020B0604030504040204" pitchFamily="34" charset="0"/>
                <a:ea typeface="Tahoma" panose="020B0604030504040204" pitchFamily="34" charset="0"/>
                <a:cs typeface="Tahoma" panose="020B0604030504040204" pitchFamily="34" charset="0"/>
              </a:rPr>
              <a:t>USART trong AVR có hỗ trợ truyền dữ liệu có độ dài tối đa 9 bit, trong khi thanh ghi dữ liệu là thanh ghi 8 bit. Do đó, khi có gói dữ liệu 9 bit được nhận, 8 bit đầu sẽ chứa trong thanh ghi UDR, cần có 1 bit khác đóng vai trò bit thứ chín, RXD8 là bit thứ chín này. </a:t>
            </a:r>
            <a:endParaRPr lang="en-US" sz="2400" smtClean="0">
              <a:latin typeface="Tahoma" panose="020B0604030504040204" pitchFamily="34" charset="0"/>
              <a:ea typeface="Tahoma" panose="020B0604030504040204" pitchFamily="34" charset="0"/>
              <a:cs typeface="Tahoma" panose="020B0604030504040204" pitchFamily="34" charset="0"/>
            </a:endParaRPr>
          </a:p>
          <a:p>
            <a:pPr algn="just"/>
            <a:r>
              <a:rPr lang="en-US" sz="2400" i="1" smtClean="0">
                <a:solidFill>
                  <a:schemeClr val="bg1"/>
                </a:solidFill>
                <a:latin typeface="Tahoma" panose="020B0604030504040204" pitchFamily="34" charset="0"/>
                <a:ea typeface="Tahoma" panose="020B0604030504040204" pitchFamily="34" charset="0"/>
                <a:cs typeface="Tahoma" panose="020B0604030504040204" pitchFamily="34" charset="0"/>
              </a:rPr>
              <a:t>Vì </a:t>
            </a:r>
            <a:r>
              <a:rPr lang="vi-VN" sz="2400" i="1" smtClean="0">
                <a:solidFill>
                  <a:schemeClr val="bg1"/>
                </a:solidFill>
                <a:latin typeface="Tahoma" panose="020B0604030504040204" pitchFamily="34" charset="0"/>
                <a:ea typeface="Tahoma" panose="020B0604030504040204" pitchFamily="34" charset="0"/>
                <a:cs typeface="Tahoma" panose="020B0604030504040204" pitchFamily="34" charset="0"/>
              </a:rPr>
              <a:t>các </a:t>
            </a:r>
            <a:r>
              <a:rPr lang="vi-VN" sz="2400" i="1">
                <a:solidFill>
                  <a:schemeClr val="bg1"/>
                </a:solidFill>
                <a:latin typeface="Tahoma" panose="020B0604030504040204" pitchFamily="34" charset="0"/>
                <a:ea typeface="Tahoma" panose="020B0604030504040204" pitchFamily="34" charset="0"/>
                <a:cs typeface="Tahoma" panose="020B0604030504040204" pitchFamily="34" charset="0"/>
              </a:rPr>
              <a:t>bit được đánh số từ 0, vì thế bit thứ chín sẽ có chỉ số là 8, vì lẽ đó mà bit này có tên là RXD8 (không phải RXD9).</a:t>
            </a:r>
            <a:endParaRPr lang="en-US" sz="2400" i="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1058091" y="1163185"/>
            <a:ext cx="4637315"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UCSRB (USART Control and Status Register B</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thanh ghi quan trọng điều khiển </a:t>
            </a:r>
            <a:r>
              <a:rPr lang="vi-VN" sz="2400" smtClean="0">
                <a:latin typeface="Tahoma" panose="020B0604030504040204" pitchFamily="34" charset="0"/>
                <a:ea typeface="Tahoma" panose="020B0604030504040204" pitchFamily="34" charset="0"/>
                <a:cs typeface="Tahoma" panose="020B0604030504040204" pitchFamily="34" charset="0"/>
              </a:rPr>
              <a:t>USART.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1154475" y="5277944"/>
            <a:ext cx="10593977" cy="830997"/>
          </a:xfrm>
          <a:prstGeom prst="rect">
            <a:avLst/>
          </a:prstGeom>
        </p:spPr>
        <p:txBody>
          <a:bodyPr wrap="square">
            <a:spAutoFit/>
          </a:bodyPr>
          <a:lstStyle/>
          <a:p>
            <a:pPr algn="just"/>
            <a:r>
              <a:rPr lang="vi-VN" sz="2400">
                <a:solidFill>
                  <a:srgbClr val="FFC000"/>
                </a:solidFill>
                <a:latin typeface="Tahoma" panose="020B0604030504040204" pitchFamily="34" charset="0"/>
                <a:ea typeface="Tahoma" panose="020B0604030504040204" pitchFamily="34" charset="0"/>
                <a:cs typeface="Tahoma" panose="020B0604030504040204" pitchFamily="34" charset="0"/>
              </a:rPr>
              <a:t>TXB8 (Transmit Data Bit 8</a:t>
            </a:r>
            <a:r>
              <a:rPr lang="vi-VN" sz="2400" smtClean="0">
                <a:solidFill>
                  <a:srgbClr val="FFC000"/>
                </a:solidFill>
                <a:latin typeface="Tahoma" panose="020B0604030504040204" pitchFamily="34" charset="0"/>
                <a:ea typeface="Tahoma" panose="020B0604030504040204" pitchFamily="34" charset="0"/>
                <a:cs typeface="Tahoma" panose="020B0604030504040204" pitchFamily="34" charset="0"/>
              </a:rPr>
              <a:t>)</a:t>
            </a:r>
            <a:r>
              <a:rPr lang="en-US" sz="2400" smtClean="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bit này đóng vai trò như </a:t>
            </a:r>
            <a:r>
              <a:rPr lang="vi-VN" sz="2400" smtClean="0">
                <a:latin typeface="Tahoma" panose="020B0604030504040204" pitchFamily="34" charset="0"/>
                <a:ea typeface="Tahoma" panose="020B0604030504040204" pitchFamily="34" charset="0"/>
                <a:cs typeface="Tahoma" panose="020B0604030504040204" pitchFamily="34" charset="0"/>
              </a:rPr>
              <a:t>RXD8</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cũng </a:t>
            </a:r>
            <a:r>
              <a:rPr lang="vi-VN" sz="2400">
                <a:latin typeface="Tahoma" panose="020B0604030504040204" pitchFamily="34" charset="0"/>
                <a:ea typeface="Tahoma" panose="020B0604030504040204" pitchFamily="34" charset="0"/>
                <a:cs typeface="Tahoma" panose="020B0604030504040204" pitchFamily="34" charset="0"/>
              </a:rPr>
              <a:t>đóng vai trò bit thứ 9 truyền thông, nhưng bit này được </a:t>
            </a:r>
            <a:r>
              <a:rPr lang="vi-VN" sz="2400" smtClean="0">
                <a:latin typeface="Tahoma" panose="020B0604030504040204" pitchFamily="34" charset="0"/>
                <a:ea typeface="Tahoma" panose="020B0604030504040204" pitchFamily="34" charset="0"/>
                <a:cs typeface="Tahoma" panose="020B0604030504040204" pitchFamily="34" charset="0"/>
              </a:rPr>
              <a:t>d</a:t>
            </a:r>
            <a:r>
              <a:rPr lang="en-US" sz="2400">
                <a:latin typeface="Tahoma" panose="020B0604030504040204" pitchFamily="34" charset="0"/>
                <a:ea typeface="Tahoma" panose="020B0604030504040204" pitchFamily="34" charset="0"/>
                <a:cs typeface="Tahoma" panose="020B0604030504040204" pitchFamily="34" charset="0"/>
              </a:rPr>
              <a:t>ù</a:t>
            </a:r>
            <a:r>
              <a:rPr lang="vi-VN" sz="2400" smtClean="0">
                <a:latin typeface="Tahoma" panose="020B0604030504040204" pitchFamily="34" charset="0"/>
                <a:ea typeface="Tahoma" panose="020B0604030504040204" pitchFamily="34" charset="0"/>
                <a:cs typeface="Tahoma" panose="020B0604030504040204" pitchFamily="34" charset="0"/>
              </a:rPr>
              <a:t>ng </a:t>
            </a:r>
            <a:r>
              <a:rPr lang="vi-VN" sz="2400">
                <a:latin typeface="Tahoma" panose="020B0604030504040204" pitchFamily="34" charset="0"/>
                <a:ea typeface="Tahoma" panose="020B0604030504040204" pitchFamily="34" charset="0"/>
                <a:cs typeface="Tahoma" panose="020B0604030504040204" pitchFamily="34" charset="0"/>
              </a:rPr>
              <a:t>trong lúc truyền dữ liệu</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9218" name="Picture 2" descr="https://3.bp.blogspot.com/-pT7M4FZhraQ/Wxtf4EH5vDI/AAAAAAAAArE/KjxckyFvwWI3oUP39dMlnSADDbOPe90DgCEwYBhgL/s1600/image0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885" y="1272561"/>
            <a:ext cx="5824386" cy="8922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774706" y="1241619"/>
            <a:ext cx="598128" cy="9231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409447" y="1284679"/>
            <a:ext cx="627018" cy="8801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6288218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2546748"/>
            <a:ext cx="10593977" cy="830997"/>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hanh </a:t>
            </a:r>
            <a:r>
              <a:rPr lang="vi-VN" sz="2400">
                <a:latin typeface="Tahoma" panose="020B0604030504040204" pitchFamily="34" charset="0"/>
                <a:ea typeface="Tahoma" panose="020B0604030504040204" pitchFamily="34" charset="0"/>
                <a:cs typeface="Tahoma" panose="020B0604030504040204" pitchFamily="34" charset="0"/>
              </a:rPr>
              <a:t>ghi này lại có cùng địa chỉ với thanh ghi UBRRH (thanh ghi chứa byte cao dùng để xác lập tốc độ baud), nói một cách khác 2 thanh ghi này là 1.</a:t>
            </a:r>
            <a:endParaRPr lang="en-US" sz="2400" i="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1058091" y="1163185"/>
            <a:ext cx="4637315"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UCSRC (USART Control and Status Register C):</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quy định khung truyền và chế độ truyền.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1091880" y="4984970"/>
            <a:ext cx="10593977" cy="1200329"/>
          </a:xfrm>
          <a:prstGeom prst="rect">
            <a:avLst/>
          </a:prstGeom>
        </p:spPr>
        <p:txBody>
          <a:bodyPr wrap="square">
            <a:spAutoFit/>
          </a:bodyPr>
          <a:lstStyle/>
          <a:p>
            <a:pPr algn="just"/>
            <a:r>
              <a:rPr lang="vi-VN" sz="2400">
                <a:solidFill>
                  <a:srgbClr val="FFC000"/>
                </a:solidFill>
                <a:latin typeface="Tahoma" panose="020B0604030504040204" pitchFamily="34" charset="0"/>
                <a:ea typeface="Tahoma" panose="020B0604030504040204" pitchFamily="34" charset="0"/>
                <a:cs typeface="Tahoma" panose="020B0604030504040204" pitchFamily="34" charset="0"/>
              </a:rPr>
              <a:t>UMSEL (USART Mode </a:t>
            </a:r>
            <a:r>
              <a:rPr lang="vi-VN" sz="2400" smtClean="0">
                <a:solidFill>
                  <a:srgbClr val="FFC000"/>
                </a:solidFill>
                <a:latin typeface="Tahoma" panose="020B0604030504040204" pitchFamily="34" charset="0"/>
                <a:ea typeface="Tahoma" panose="020B0604030504040204" pitchFamily="34" charset="0"/>
                <a:cs typeface="Tahoma" panose="020B0604030504040204" pitchFamily="34" charset="0"/>
              </a:rPr>
              <a:t>Select)</a:t>
            </a:r>
            <a:r>
              <a:rPr lang="en-US" sz="2400" smtClean="0">
                <a:solidFill>
                  <a:srgbClr val="FFC00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bit lựa chọn giữa 2 chế độ truyền thông đồng bộ và không đồng bộ. Nếu  UMSEL=0, chế độ không đồng bộ được chọn, ngược lại nếu UMSEL=1, chế độ đồng bộ được kích hoạt.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1266" name="Picture 2" descr="https://3.bp.blogspot.com/-tFxxRsKgI_U/Wxtf5M_Qy2I/AAAAAAAAArk/1aPUQLZL7VUHjSL2fQ6tzDYG6tmSTmLvACEwYBhgL/s1600/image0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943" y="1235172"/>
            <a:ext cx="5932373" cy="88870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36908" y="3543014"/>
            <a:ext cx="10593977" cy="1200329"/>
          </a:xfrm>
          <a:prstGeom prst="rect">
            <a:avLst/>
          </a:prstGeom>
        </p:spPr>
        <p:txBody>
          <a:bodyPr wrap="square">
            <a:spAutoFit/>
          </a:bodyPr>
          <a:lstStyle/>
          <a:p>
            <a:pPr algn="just"/>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URSEL (USART </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Register </a:t>
            </a:r>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Select</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bit chọn thanh ghi. Khi URSEL=1, </a:t>
            </a:r>
            <a:r>
              <a:rPr lang="vi-VN" sz="2400" smtClean="0">
                <a:latin typeface="Tahoma" panose="020B0604030504040204" pitchFamily="34" charset="0"/>
                <a:ea typeface="Tahoma" panose="020B0604030504040204" pitchFamily="34" charset="0"/>
                <a:cs typeface="Tahoma" panose="020B0604030504040204" pitchFamily="34" charset="0"/>
              </a:rPr>
              <a:t>chip </a:t>
            </a:r>
            <a:r>
              <a:rPr lang="vi-VN" sz="2400">
                <a:latin typeface="Tahoma" panose="020B0604030504040204" pitchFamily="34" charset="0"/>
                <a:ea typeface="Tahoma" panose="020B0604030504040204" pitchFamily="34" charset="0"/>
                <a:cs typeface="Tahoma" panose="020B0604030504040204" pitchFamily="34" charset="0"/>
              </a:rPr>
              <a:t>AVR hiểu là thanh ghi điều khiển UCSRC, </a:t>
            </a:r>
            <a:r>
              <a:rPr lang="vi-VN" sz="2400" smtClean="0">
                <a:latin typeface="Tahoma" panose="020B0604030504040204" pitchFamily="34" charset="0"/>
                <a:ea typeface="Tahoma" panose="020B0604030504040204" pitchFamily="34" charset="0"/>
                <a:cs typeface="Tahoma" panose="020B0604030504040204" pitchFamily="34" charset="0"/>
              </a:rPr>
              <a:t>nếu URSEL=0 </a:t>
            </a:r>
            <a:r>
              <a:rPr lang="vi-VN" sz="2400">
                <a:latin typeface="Tahoma" panose="020B0604030504040204" pitchFamily="34" charset="0"/>
                <a:ea typeface="Tahoma" panose="020B0604030504040204" pitchFamily="34" charset="0"/>
                <a:cs typeface="Tahoma" panose="020B0604030504040204" pitchFamily="34" charset="0"/>
              </a:rPr>
              <a:t>thì thanh ghi UBRRH sẽ được sử dụng.</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5867943" y="1235172"/>
            <a:ext cx="728800" cy="9231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596743" y="1239875"/>
            <a:ext cx="627018" cy="8801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7082568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11" name="Rectangle 10"/>
          <p:cNvSpPr/>
          <p:nvPr/>
        </p:nvSpPr>
        <p:spPr>
          <a:xfrm>
            <a:off x="1058091" y="1163185"/>
            <a:ext cx="4637315"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UCSRC (USART Control and Status Register C):</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quy định khung truyền và chế độ truyền.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1266" name="Picture 2" descr="https://3.bp.blogspot.com/-tFxxRsKgI_U/Wxtf5M_Qy2I/AAAAAAAAArk/1aPUQLZL7VUHjSL2fQ6tzDYG6tmSTmLvACEwYBhgL/s1600/image0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943" y="1235172"/>
            <a:ext cx="5932373" cy="88870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36909" y="2576489"/>
            <a:ext cx="10593977" cy="1569660"/>
          </a:xfrm>
          <a:prstGeom prst="rect">
            <a:avLst/>
          </a:prstGeom>
        </p:spPr>
        <p:txBody>
          <a:bodyPr wrap="square">
            <a:spAutoFit/>
          </a:bodyPr>
          <a:lstStyle/>
          <a:p>
            <a:pPr algn="just"/>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UPM1 và UPM0( Parity Mode</a:t>
            </a:r>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được dùng để quy định kiểm tra pariry. Nếu UPM1:0=00, parity không được sử dụng (mode này khá thông dụng), UPM1:0=01 không được sử dụng, UPM1:0=10 thì parity </a:t>
            </a:r>
            <a:r>
              <a:rPr lang="vi-VN" sz="2400" smtClean="0">
                <a:latin typeface="Tahoma" panose="020B0604030504040204" pitchFamily="34" charset="0"/>
                <a:ea typeface="Tahoma" panose="020B0604030504040204" pitchFamily="34" charset="0"/>
                <a:cs typeface="Tahoma" panose="020B0604030504040204" pitchFamily="34" charset="0"/>
              </a:rPr>
              <a:t>chẵn, </a:t>
            </a:r>
            <a:r>
              <a:rPr lang="vi-VN" sz="2400">
                <a:latin typeface="Tahoma" panose="020B0604030504040204" pitchFamily="34" charset="0"/>
                <a:ea typeface="Tahoma" panose="020B0604030504040204" pitchFamily="34" charset="0"/>
                <a:cs typeface="Tahoma" panose="020B0604030504040204" pitchFamily="34" charset="0"/>
              </a:rPr>
              <a:t>UPM1:0=11 parity </a:t>
            </a:r>
            <a:r>
              <a:rPr lang="vi-VN" sz="2400" smtClean="0">
                <a:latin typeface="Tahoma" panose="020B0604030504040204" pitchFamily="34" charset="0"/>
                <a:ea typeface="Tahoma" panose="020B0604030504040204" pitchFamily="34" charset="0"/>
                <a:cs typeface="Tahoma" panose="020B0604030504040204" pitchFamily="34" charset="0"/>
              </a:rPr>
              <a:t>lẻ</a:t>
            </a:r>
            <a:r>
              <a:rPr lang="en-US" sz="2400" smtClean="0">
                <a:latin typeface="Tahoma" panose="020B0604030504040204" pitchFamily="34" charset="0"/>
                <a:ea typeface="Tahoma" panose="020B0604030504040204" pitchFamily="34" charset="0"/>
                <a:cs typeface="Tahoma" panose="020B0604030504040204" pitchFamily="34" charset="0"/>
              </a:rPr>
              <a:t> được dùng</a:t>
            </a:r>
          </a:p>
        </p:txBody>
      </p:sp>
      <p:sp>
        <p:nvSpPr>
          <p:cNvPr id="15" name="Rectangle 14"/>
          <p:cNvSpPr/>
          <p:nvPr/>
        </p:nvSpPr>
        <p:spPr>
          <a:xfrm>
            <a:off x="7213417" y="1235172"/>
            <a:ext cx="1303566" cy="9231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3.bp.blogspot.com/-6ySc1n8jEQU/WxtgUXIpV0I/AAAAAAAAAro/xA2c--VvatIkpGDJQA47JswnXpdOV4Q_gCLcBGAs/s1600/image0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953" y="4359124"/>
            <a:ext cx="7882868" cy="175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8016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11" name="Rectangle 10"/>
          <p:cNvSpPr/>
          <p:nvPr/>
        </p:nvSpPr>
        <p:spPr>
          <a:xfrm>
            <a:off x="1058091" y="1163185"/>
            <a:ext cx="4637315"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UCSRC (USART Control and Status Register C):</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quy định khung truyền và chế độ truyền.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1266" name="Picture 2" descr="https://3.bp.blogspot.com/-tFxxRsKgI_U/Wxtf5M_Qy2I/AAAAAAAAArk/1aPUQLZL7VUHjSL2fQ6tzDYG6tmSTmLvACEwYBhgL/s1600/image0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943" y="1235172"/>
            <a:ext cx="5932373" cy="88870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36909" y="2576489"/>
            <a:ext cx="10593977" cy="1200329"/>
          </a:xfrm>
          <a:prstGeom prst="rect">
            <a:avLst/>
          </a:prstGeom>
        </p:spPr>
        <p:txBody>
          <a:bodyPr wrap="square">
            <a:spAutoFit/>
          </a:bodyPr>
          <a:lstStyle/>
          <a:p>
            <a:pPr algn="just"/>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USBS (Stop bit Select): </a:t>
            </a:r>
            <a:r>
              <a:rPr lang="vi-VN" sz="2400">
                <a:latin typeface="Tahoma" panose="020B0604030504040204" pitchFamily="34" charset="0"/>
                <a:ea typeface="Tahoma" panose="020B0604030504040204" pitchFamily="34" charset="0"/>
                <a:cs typeface="Tahoma" panose="020B0604030504040204" pitchFamily="34" charset="0"/>
              </a:rPr>
              <a:t>bit Stop trong khung truyền bằng AVR USART có thể là 1 hoặc 2 bit, nếu USBS=0 thì Stop bit chỉ là 1 bit trong khi USBS=1 sẽ có 2 Stop bit được dùng.</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flipH="1">
            <a:off x="8516982" y="1235172"/>
            <a:ext cx="653143" cy="9231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58091" y="3989793"/>
            <a:ext cx="4976949" cy="1569660"/>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UCSZ1 và UCSZ2 (Character Size</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kết hợp với bit UCSZ2 trong thanh ghi UCSRB tạo thành 3 bit quy định độ dài dữ liệu truyền</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flipH="1">
            <a:off x="9196250" y="1217928"/>
            <a:ext cx="1280161" cy="92318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2.bp.blogspot.com/-VubAAovUDuo/WxtgUcN062I/AAAAAAAAArs/YyUr0rug4GoGRut4BzCMsEwuzPpLud9hwCEwYBhgL/s1600/image0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3499602"/>
            <a:ext cx="5673836" cy="262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005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11" name="Rectangle 10"/>
          <p:cNvSpPr/>
          <p:nvPr/>
        </p:nvSpPr>
        <p:spPr>
          <a:xfrm>
            <a:off x="1058091" y="1163185"/>
            <a:ext cx="4637315"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UCSRC (USART Control and Status Register C):</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quy định khung truyền và chế độ truyền.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1266" name="Picture 2" descr="https://3.bp.blogspot.com/-tFxxRsKgI_U/Wxtf5M_Qy2I/AAAAAAAAArk/1aPUQLZL7VUHjSL2fQ6tzDYG6tmSTmLvACEwYBhgL/s1600/image0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943" y="1235172"/>
            <a:ext cx="5932373" cy="88870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36909" y="2576489"/>
            <a:ext cx="10593977" cy="2308324"/>
          </a:xfrm>
          <a:prstGeom prst="rect">
            <a:avLst/>
          </a:prstGeom>
        </p:spPr>
        <p:txBody>
          <a:bodyPr wrap="square">
            <a:spAutoFit/>
          </a:bodyPr>
          <a:lstStyle/>
          <a:p>
            <a:pPr algn="just"/>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UCPOL (Clock Pority): </a:t>
            </a:r>
            <a:r>
              <a:rPr lang="vi-VN" sz="2400">
                <a:latin typeface="Tahoma" panose="020B0604030504040204" pitchFamily="34" charset="0"/>
                <a:ea typeface="Tahoma" panose="020B0604030504040204" pitchFamily="34" charset="0"/>
                <a:cs typeface="Tahoma" panose="020B0604030504040204" pitchFamily="34" charset="0"/>
              </a:rPr>
              <a:t>bit chỉ </a:t>
            </a:r>
            <a:r>
              <a:rPr lang="en-US" sz="2400" smtClean="0">
                <a:latin typeface="Tahoma" panose="020B0604030504040204" pitchFamily="34" charset="0"/>
                <a:ea typeface="Tahoma" panose="020B0604030504040204" pitchFamily="34" charset="0"/>
                <a:cs typeface="Tahoma" panose="020B0604030504040204" pitchFamily="34" charset="0"/>
              </a:rPr>
              <a:t>mức</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của xung kích trong chế độ truyền thông đồng bộ. nếu UCPOL=0, dữ liệu sẽ thay đổi thay đổi ở cạnh </a:t>
            </a:r>
            <a:r>
              <a:rPr lang="vi-VN" sz="2400" smtClean="0">
                <a:latin typeface="Tahoma" panose="020B0604030504040204" pitchFamily="34" charset="0"/>
                <a:ea typeface="Tahoma" panose="020B0604030504040204" pitchFamily="34" charset="0"/>
                <a:cs typeface="Tahoma" panose="020B0604030504040204" pitchFamily="34" charset="0"/>
              </a:rPr>
              <a:t>lên</a:t>
            </a:r>
            <a:r>
              <a:rPr lang="en-US" sz="2400" smtClean="0">
                <a:latin typeface="Tahoma" panose="020B0604030504040204" pitchFamily="34" charset="0"/>
                <a:ea typeface="Tahoma" panose="020B0604030504040204" pitchFamily="34" charset="0"/>
                <a:cs typeface="Tahoma" panose="020B0604030504040204" pitchFamily="34" charset="0"/>
              </a:rPr>
              <a:t> (sườn dương)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của xung nhịp, nếu UCPOL=1, dữ liệu thay đổi ở cạnh </a:t>
            </a:r>
            <a:r>
              <a:rPr lang="vi-VN" sz="2400" smtClean="0">
                <a:latin typeface="Tahoma" panose="020B0604030504040204" pitchFamily="34" charset="0"/>
                <a:ea typeface="Tahoma" panose="020B0604030504040204" pitchFamily="34" charset="0"/>
                <a:cs typeface="Tahoma" panose="020B0604030504040204" pitchFamily="34" charset="0"/>
              </a:rPr>
              <a:t>xuống</a:t>
            </a:r>
            <a:r>
              <a:rPr lang="en-US" sz="2400" smtClean="0">
                <a:latin typeface="Tahoma" panose="020B0604030504040204" pitchFamily="34" charset="0"/>
                <a:ea typeface="Tahoma" panose="020B0604030504040204" pitchFamily="34" charset="0"/>
                <a:cs typeface="Tahoma" panose="020B0604030504040204" pitchFamily="34" charset="0"/>
              </a:rPr>
              <a:t> (sườn âm)</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xung nhịp. </a:t>
            </a:r>
            <a:endParaRPr lang="en-US" sz="2400" smtClean="0">
              <a:latin typeface="Tahoma" panose="020B0604030504040204" pitchFamily="34" charset="0"/>
              <a:ea typeface="Tahoma" panose="020B0604030504040204" pitchFamily="34" charset="0"/>
              <a:cs typeface="Tahoma" panose="020B0604030504040204" pitchFamily="34" charset="0"/>
            </a:endParaRPr>
          </a:p>
          <a:p>
            <a:pPr algn="just"/>
            <a:r>
              <a:rPr lang="vi-VN" sz="2400" i="1" smtClean="0">
                <a:solidFill>
                  <a:schemeClr val="bg1"/>
                </a:solidFill>
                <a:latin typeface="Tahoma" panose="020B0604030504040204" pitchFamily="34" charset="0"/>
                <a:ea typeface="Tahoma" panose="020B0604030504040204" pitchFamily="34" charset="0"/>
                <a:cs typeface="Tahoma" panose="020B0604030504040204" pitchFamily="34" charset="0"/>
              </a:rPr>
              <a:t>Nếu </a:t>
            </a:r>
            <a:r>
              <a:rPr lang="en-US" sz="2400" i="1" smtClean="0">
                <a:solidFill>
                  <a:schemeClr val="bg1"/>
                </a:solidFill>
                <a:latin typeface="Tahoma" panose="020B0604030504040204" pitchFamily="34" charset="0"/>
                <a:ea typeface="Tahoma" panose="020B0604030504040204" pitchFamily="34" charset="0"/>
                <a:cs typeface="Tahoma" panose="020B0604030504040204" pitchFamily="34" charset="0"/>
              </a:rPr>
              <a:t>muốn</a:t>
            </a:r>
            <a:r>
              <a:rPr lang="vi-VN" sz="2400" i="1"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400" i="1">
                <a:solidFill>
                  <a:schemeClr val="bg1"/>
                </a:solidFill>
                <a:latin typeface="Tahoma" panose="020B0604030504040204" pitchFamily="34" charset="0"/>
                <a:ea typeface="Tahoma" panose="020B0604030504040204" pitchFamily="34" charset="0"/>
                <a:cs typeface="Tahoma" panose="020B0604030504040204" pitchFamily="34" charset="0"/>
              </a:rPr>
              <a:t>sử dụng chế độ truyền thông không đồng bộ, hãy set bit này bằng </a:t>
            </a:r>
            <a:r>
              <a:rPr lang="vi-VN" sz="2400" i="1" smtClean="0">
                <a:solidFill>
                  <a:schemeClr val="bg1"/>
                </a:solidFill>
                <a:latin typeface="Tahoma" panose="020B0604030504040204" pitchFamily="34" charset="0"/>
                <a:ea typeface="Tahoma" panose="020B0604030504040204" pitchFamily="34" charset="0"/>
                <a:cs typeface="Tahoma" panose="020B0604030504040204" pitchFamily="34" charset="0"/>
              </a:rPr>
              <a:t>0</a:t>
            </a:r>
            <a:r>
              <a:rPr lang="en-US" sz="2400" i="1" smtClean="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
        <p:nvSpPr>
          <p:cNvPr id="15" name="Rectangle 14"/>
          <p:cNvSpPr/>
          <p:nvPr/>
        </p:nvSpPr>
        <p:spPr>
          <a:xfrm flipH="1">
            <a:off x="10437222" y="1217928"/>
            <a:ext cx="653143" cy="9231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0760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6" name="Rectangle 5"/>
          <p:cNvSpPr/>
          <p:nvPr/>
        </p:nvSpPr>
        <p:spPr>
          <a:xfrm>
            <a:off x="1206137" y="1008029"/>
            <a:ext cx="10419806" cy="461665"/>
          </a:xfrm>
          <a:prstGeom prst="rect">
            <a:avLst/>
          </a:prstGeom>
        </p:spPr>
        <p:txBody>
          <a:bodyPr wrap="square">
            <a:spAutoFit/>
          </a:bodyPr>
          <a:lstStyle/>
          <a:p>
            <a:r>
              <a:rPr lang="en-US" sz="2400">
                <a:latin typeface="Tahoma" panose="020B0604030504040204" pitchFamily="34" charset="0"/>
                <a:ea typeface="Tahoma" panose="020B0604030504040204" pitchFamily="34" charset="0"/>
                <a:cs typeface="Tahoma" panose="020B0604030504040204" pitchFamily="34" charset="0"/>
              </a:rPr>
              <a:t>Ứng dụng lập </a:t>
            </a:r>
            <a:r>
              <a:rPr lang="en-US" sz="2400" smtClean="0">
                <a:latin typeface="Tahoma" panose="020B0604030504040204" pitchFamily="34" charset="0"/>
                <a:ea typeface="Tahoma" panose="020B0604030504040204" pitchFamily="34" charset="0"/>
                <a:cs typeface="Tahoma" panose="020B0604030504040204" pitchFamily="34" charset="0"/>
              </a:rPr>
              <a:t>trình gửi dữ liệu</a:t>
            </a:r>
            <a:endParaRPr lang="en-US" sz="240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8" name="Diagram 7"/>
          <p:cNvGraphicFramePr/>
          <p:nvPr>
            <p:extLst>
              <p:ext uri="{D42A27DB-BD31-4B8C-83A1-F6EECF244321}">
                <p14:modId xmlns:p14="http://schemas.microsoft.com/office/powerpoint/2010/main" val="3359069867"/>
              </p:ext>
            </p:extLst>
          </p:nvPr>
        </p:nvGraphicFramePr>
        <p:xfrm>
          <a:off x="2510825" y="1238861"/>
          <a:ext cx="928434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0087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32852" y="384121"/>
            <a:ext cx="5711941" cy="109198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9" y="1711234"/>
            <a:ext cx="8433662" cy="4715691"/>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Sử dụng vi điều khiển </a:t>
            </a:r>
            <a:r>
              <a:rPr lang="vi-VN" sz="2400" smtClean="0">
                <a:latin typeface="Tahoma" panose="020B0604030504040204" pitchFamily="34" charset="0"/>
                <a:ea typeface="Tahoma" panose="020B0604030504040204" pitchFamily="34" charset="0"/>
                <a:cs typeface="Tahoma" panose="020B0604030504040204" pitchFamily="34" charset="0"/>
              </a:rPr>
              <a:t>ATmega328</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Lập </a:t>
            </a:r>
            <a:r>
              <a:rPr lang="vi-VN" sz="2400">
                <a:latin typeface="Tahoma" panose="020B0604030504040204" pitchFamily="34" charset="0"/>
                <a:ea typeface="Tahoma" panose="020B0604030504040204" pitchFamily="34" charset="0"/>
                <a:cs typeface="Tahoma" panose="020B0604030504040204" pitchFamily="34" charset="0"/>
              </a:rPr>
              <a:t>trình thông qua giao diện cổng </a:t>
            </a:r>
            <a:r>
              <a:rPr lang="vi-VN" sz="2400" smtClean="0">
                <a:latin typeface="Tahoma" panose="020B0604030504040204" pitchFamily="34" charset="0"/>
                <a:ea typeface="Tahoma" panose="020B0604030504040204" pitchFamily="34" charset="0"/>
                <a:cs typeface="Tahoma" panose="020B0604030504040204" pitchFamily="34" charset="0"/>
              </a:rPr>
              <a:t>USB</a:t>
            </a:r>
            <a:endParaRPr lang="vi-VN" sz="240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Header </a:t>
            </a:r>
            <a:r>
              <a:rPr lang="vi-VN" sz="2400">
                <a:latin typeface="Tahoma" panose="020B0604030504040204" pitchFamily="34" charset="0"/>
                <a:ea typeface="Tahoma" panose="020B0604030504040204" pitchFamily="34" charset="0"/>
                <a:cs typeface="Tahoma" panose="020B0604030504040204" pitchFamily="34" charset="0"/>
              </a:rPr>
              <a:t>cho các chân </a:t>
            </a:r>
            <a:r>
              <a:rPr lang="vi-VN" sz="2400" smtClean="0">
                <a:latin typeface="Tahoma" panose="020B0604030504040204" pitchFamily="34" charset="0"/>
                <a:ea typeface="Tahoma" panose="020B0604030504040204" pitchFamily="34" charset="0"/>
                <a:cs typeface="Tahoma" panose="020B0604030504040204" pitchFamily="34" charset="0"/>
              </a:rPr>
              <a:t>GPIO</a:t>
            </a:r>
            <a:endParaRPr lang="vi-VN" sz="240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Gồm </a:t>
            </a:r>
            <a:r>
              <a:rPr lang="vi-VN" sz="2400">
                <a:latin typeface="Tahoma" panose="020B0604030504040204" pitchFamily="34" charset="0"/>
                <a:ea typeface="Tahoma" panose="020B0604030504040204" pitchFamily="34" charset="0"/>
                <a:cs typeface="Tahoma" panose="020B0604030504040204" pitchFamily="34" charset="0"/>
              </a:rPr>
              <a:t>4 LED: nguồn, RX, TX và </a:t>
            </a:r>
            <a:r>
              <a:rPr lang="vi-VN" sz="2400" smtClean="0">
                <a:latin typeface="Tahoma" panose="020B0604030504040204" pitchFamily="34" charset="0"/>
                <a:ea typeface="Tahoma" panose="020B0604030504040204" pitchFamily="34" charset="0"/>
                <a:cs typeface="Tahoma" panose="020B0604030504040204" pitchFamily="34" charset="0"/>
              </a:rPr>
              <a:t>Debug</a:t>
            </a:r>
            <a:endParaRPr lang="vi-VN" sz="240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Nút </a:t>
            </a:r>
            <a:r>
              <a:rPr lang="vi-VN" sz="2400">
                <a:latin typeface="Tahoma" panose="020B0604030504040204" pitchFamily="34" charset="0"/>
                <a:ea typeface="Tahoma" panose="020B0604030504040204" pitchFamily="34" charset="0"/>
                <a:cs typeface="Tahoma" panose="020B0604030504040204" pitchFamily="34" charset="0"/>
              </a:rPr>
              <a:t>nhấn Reset board </a:t>
            </a:r>
            <a:r>
              <a:rPr lang="vi-VN" sz="2400" smtClean="0">
                <a:latin typeface="Tahoma" panose="020B0604030504040204" pitchFamily="34" charset="0"/>
                <a:ea typeface="Tahoma" panose="020B0604030504040204" pitchFamily="34" charset="0"/>
                <a:cs typeface="Tahoma" panose="020B0604030504040204" pitchFamily="34" charset="0"/>
              </a:rPr>
              <a:t>mạch</a:t>
            </a:r>
            <a:endParaRPr lang="vi-VN" sz="240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Có </a:t>
            </a:r>
            <a:r>
              <a:rPr lang="vi-VN" sz="2400">
                <a:latin typeface="Tahoma" panose="020B0604030504040204" pitchFamily="34" charset="0"/>
                <a:ea typeface="Tahoma" panose="020B0604030504040204" pitchFamily="34" charset="0"/>
                <a:cs typeface="Tahoma" panose="020B0604030504040204" pitchFamily="34" charset="0"/>
              </a:rPr>
              <a:t>jack </a:t>
            </a:r>
            <a:r>
              <a:rPr lang="vi-VN" sz="2400" smtClean="0">
                <a:latin typeface="Tahoma" panose="020B0604030504040204" pitchFamily="34" charset="0"/>
                <a:ea typeface="Tahoma" panose="020B0604030504040204" pitchFamily="34" charset="0"/>
                <a:cs typeface="Tahoma" panose="020B0604030504040204" pitchFamily="34" charset="0"/>
              </a:rPr>
              <a:t>nguồn</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khi </a:t>
            </a:r>
            <a:r>
              <a:rPr lang="vi-VN" sz="2400">
                <a:latin typeface="Tahoma" panose="020B0604030504040204" pitchFamily="34" charset="0"/>
                <a:ea typeface="Tahoma" panose="020B0604030504040204" pitchFamily="34" charset="0"/>
                <a:cs typeface="Tahoma" panose="020B0604030504040204" pitchFamily="34" charset="0"/>
              </a:rPr>
              <a:t>không dùng </a:t>
            </a:r>
            <a:r>
              <a:rPr lang="vi-VN" sz="2400" smtClean="0">
                <a:latin typeface="Tahoma" panose="020B0604030504040204" pitchFamily="34" charset="0"/>
                <a:ea typeface="Tahoma" panose="020B0604030504040204" pitchFamily="34" charset="0"/>
                <a:cs typeface="Tahoma" panose="020B0604030504040204" pitchFamily="34" charset="0"/>
              </a:rPr>
              <a:t>USB</a:t>
            </a:r>
            <a:r>
              <a:rPr lang="en-US" sz="2400" smtClean="0">
                <a:latin typeface="Tahoma" panose="020B0604030504040204" pitchFamily="34" charset="0"/>
                <a:ea typeface="Tahoma" panose="020B0604030504040204" pitchFamily="34" charset="0"/>
                <a:cs typeface="Tahoma" panose="020B0604030504040204" pitchFamily="34" charset="0"/>
              </a:rPr>
              <a:t>)</a:t>
            </a:r>
            <a:endParaRPr lang="vi-VN" sz="240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Các </a:t>
            </a:r>
            <a:r>
              <a:rPr lang="vi-VN" sz="2400">
                <a:latin typeface="Tahoma" panose="020B0604030504040204" pitchFamily="34" charset="0"/>
                <a:ea typeface="Tahoma" panose="020B0604030504040204" pitchFamily="34" charset="0"/>
                <a:cs typeface="Tahoma" panose="020B0604030504040204" pitchFamily="34" charset="0"/>
              </a:rPr>
              <a:t>header </a:t>
            </a:r>
            <a:r>
              <a:rPr lang="vi-VN" sz="2400" smtClean="0">
                <a:latin typeface="Tahoma" panose="020B0604030504040204" pitchFamily="34" charset="0"/>
                <a:ea typeface="Tahoma" panose="020B0604030504040204" pitchFamily="34" charset="0"/>
                <a:cs typeface="Tahoma" panose="020B0604030504040204" pitchFamily="34" charset="0"/>
              </a:rPr>
              <a:t>In-circuit </a:t>
            </a:r>
            <a:r>
              <a:rPr lang="vi-VN" sz="2400">
                <a:latin typeface="Tahoma" panose="020B0604030504040204" pitchFamily="34" charset="0"/>
                <a:ea typeface="Tahoma" panose="020B0604030504040204" pitchFamily="34" charset="0"/>
                <a:cs typeface="Tahoma" panose="020B0604030504040204" pitchFamily="34" charset="0"/>
              </a:rPr>
              <a:t>serial programmer </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ICSP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để kết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nối </a:t>
            </a:r>
            <a:r>
              <a:rPr lang="vi-VN" sz="2400">
                <a:latin typeface="Tahoma" panose="020B0604030504040204" pitchFamily="34" charset="0"/>
                <a:ea typeface="Tahoma" panose="020B0604030504040204" pitchFamily="34" charset="0"/>
                <a:cs typeface="Tahoma" panose="020B0604030504040204" pitchFamily="34" charset="0"/>
              </a:rPr>
              <a:t>với mạch nạp </a:t>
            </a:r>
            <a:r>
              <a:rPr lang="vi-VN" sz="2400" smtClean="0">
                <a:latin typeface="Tahoma" panose="020B0604030504040204" pitchFamily="34" charset="0"/>
                <a:ea typeface="Tahoma" panose="020B0604030504040204" pitchFamily="34" charset="0"/>
                <a:cs typeface="Tahoma" panose="020B0604030504040204" pitchFamily="34" charset="0"/>
              </a:rPr>
              <a:t>nếu </a:t>
            </a:r>
            <a:r>
              <a:rPr lang="vi-VN" sz="2400">
                <a:latin typeface="Tahoma" panose="020B0604030504040204" pitchFamily="34" charset="0"/>
                <a:ea typeface="Tahoma" panose="020B0604030504040204" pitchFamily="34" charset="0"/>
                <a:cs typeface="Tahoma" panose="020B0604030504040204" pitchFamily="34" charset="0"/>
              </a:rPr>
              <a:t>không nạp thông qua cổng </a:t>
            </a:r>
            <a:r>
              <a:rPr lang="vi-VN" sz="2400" smtClean="0">
                <a:latin typeface="Tahoma" panose="020B0604030504040204" pitchFamily="34" charset="0"/>
                <a:ea typeface="Tahoma" panose="020B0604030504040204" pitchFamily="34" charset="0"/>
                <a:cs typeface="Tahoma" panose="020B0604030504040204" pitchFamily="34" charset="0"/>
              </a:rPr>
              <a:t>USB</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Giới thiệu</a:t>
            </a:r>
          </a:p>
        </p:txBody>
      </p:sp>
      <p:pic>
        <p:nvPicPr>
          <p:cNvPr id="4" name="Picture 3"/>
          <p:cNvPicPr>
            <a:picLocks noChangeAspect="1"/>
          </p:cNvPicPr>
          <p:nvPr/>
        </p:nvPicPr>
        <p:blipFill>
          <a:blip r:embed="rId2"/>
          <a:stretch>
            <a:fillRect/>
          </a:stretch>
        </p:blipFill>
        <p:spPr>
          <a:xfrm>
            <a:off x="6944794" y="930112"/>
            <a:ext cx="4886092" cy="3746531"/>
          </a:xfrm>
          <a:prstGeom prst="rect">
            <a:avLst/>
          </a:prstGeom>
        </p:spPr>
      </p:pic>
    </p:spTree>
    <p:extLst>
      <p:ext uri="{BB962C8B-B14F-4D97-AF65-F5344CB8AC3E}">
        <p14:creationId xmlns:p14="http://schemas.microsoft.com/office/powerpoint/2010/main" val="13494365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1132154"/>
            <a:ext cx="10158549" cy="258532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t>#include &lt;avr/io.h&gt;</a:t>
            </a:r>
          </a:p>
          <a:p>
            <a:r>
              <a:rPr lang="en-US"/>
              <a:t>#include &lt;avr/delay.h&gt;</a:t>
            </a:r>
          </a:p>
          <a:p>
            <a:endParaRPr lang="en-US"/>
          </a:p>
          <a:p>
            <a:r>
              <a:rPr lang="en-US"/>
              <a:t>//chuong trinh con phat du lieu</a:t>
            </a:r>
          </a:p>
          <a:p>
            <a:r>
              <a:rPr lang="en-US"/>
              <a:t>void uart_char_tx(unsigned char chr){</a:t>
            </a:r>
          </a:p>
          <a:p>
            <a:r>
              <a:rPr lang="en-US"/>
              <a:t>    while (bit_is_clear(UCSRA,UDRE)) {}; //cho den khi bit UDRE=1 o thanh ghi UCSRA</a:t>
            </a:r>
          </a:p>
          <a:p>
            <a:r>
              <a:rPr lang="en-US"/>
              <a:t>            UDR=chr;</a:t>
            </a:r>
          </a:p>
          <a:p>
            <a:r>
              <a:rPr lang="en-US"/>
              <a:t>            //Chuc nang thanh ghi UDR, Slide 48</a:t>
            </a:r>
          </a:p>
          <a:p>
            <a:r>
              <a:rPr lang="en-US" smtClean="0"/>
              <a:t>}</a:t>
            </a:r>
            <a:endParaRPr lang="en-US"/>
          </a:p>
        </p:txBody>
      </p:sp>
    </p:spTree>
    <p:extLst>
      <p:ext uri="{BB962C8B-B14F-4D97-AF65-F5344CB8AC3E}">
        <p14:creationId xmlns:p14="http://schemas.microsoft.com/office/powerpoint/2010/main" val="33673805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1132154"/>
            <a:ext cx="10158549" cy="31393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t>int main(void){  </a:t>
            </a:r>
          </a:p>
          <a:p>
            <a:r>
              <a:rPr lang="en-US"/>
              <a:t>//set baud, 9600 ung voi f=16Mhz Slide 41</a:t>
            </a:r>
          </a:p>
          <a:p>
            <a:r>
              <a:rPr lang="en-US"/>
              <a:t>    UBRRH=0;</a:t>
            </a:r>
          </a:p>
          <a:p>
            <a:r>
              <a:rPr lang="en-US"/>
              <a:t>    UBRRL=130;</a:t>
            </a:r>
          </a:p>
          <a:p>
            <a:r>
              <a:rPr lang="en-US"/>
              <a:t>  </a:t>
            </a:r>
          </a:p>
          <a:p>
            <a:r>
              <a:rPr lang="en-US"/>
              <a:t>    //set khung truyen va kich hoat bo nhan du lieu, </a:t>
            </a:r>
          </a:p>
          <a:p>
            <a:r>
              <a:rPr lang="en-US"/>
              <a:t>    //Thanh ghi UCRSA, Slide 49</a:t>
            </a:r>
          </a:p>
          <a:p>
            <a:r>
              <a:rPr lang="en-US"/>
              <a:t>    //UCRSA = RXC - TXC - UDRE - FE - DOR - PE - U2X - MPCM</a:t>
            </a:r>
          </a:p>
          <a:p>
            <a:r>
              <a:rPr lang="en-US"/>
              <a:t>    //        </a:t>
            </a:r>
            <a:r>
              <a:rPr lang="en-US" smtClean="0"/>
              <a:t>       0       0       0         0     </a:t>
            </a:r>
            <a:r>
              <a:rPr lang="en-US"/>
              <a:t>0     </a:t>
            </a:r>
            <a:r>
              <a:rPr lang="en-US" smtClean="0"/>
              <a:t>   0    </a:t>
            </a:r>
            <a:r>
              <a:rPr lang="en-US"/>
              <a:t>0     </a:t>
            </a:r>
            <a:r>
              <a:rPr lang="en-US" smtClean="0"/>
              <a:t>  0</a:t>
            </a:r>
            <a:endParaRPr lang="en-US"/>
          </a:p>
          <a:p>
            <a:r>
              <a:rPr lang="en-US"/>
              <a:t>    //U2X = 0, khong nhan 2 toc do de co duoc gia tri RBRRL = 130</a:t>
            </a:r>
          </a:p>
          <a:p>
            <a:r>
              <a:rPr lang="en-US"/>
              <a:t>    UCSRA=0x00;</a:t>
            </a:r>
          </a:p>
        </p:txBody>
      </p:sp>
    </p:spTree>
    <p:extLst>
      <p:ext uri="{BB962C8B-B14F-4D97-AF65-F5344CB8AC3E}">
        <p14:creationId xmlns:p14="http://schemas.microsoft.com/office/powerpoint/2010/main" val="42600583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1132154"/>
            <a:ext cx="10158549" cy="31393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mtClean="0"/>
              <a:t>int main(void){  </a:t>
            </a:r>
          </a:p>
          <a:p>
            <a:r>
              <a:rPr lang="en-US" smtClean="0"/>
              <a:t>…</a:t>
            </a:r>
          </a:p>
          <a:p>
            <a:r>
              <a:rPr lang="en-US"/>
              <a:t>//Thanh ghi UCRSC, Slide 53</a:t>
            </a:r>
          </a:p>
          <a:p>
            <a:r>
              <a:rPr lang="en-US"/>
              <a:t>    //UCSRC = URSEL - UMSEL - UPM1 - UPM0 - USBS - UCSZ1 - UCSZ0 - UCPOL</a:t>
            </a:r>
          </a:p>
          <a:p>
            <a:r>
              <a:rPr lang="en-US"/>
              <a:t>    //        </a:t>
            </a:r>
            <a:r>
              <a:rPr lang="en-US" smtClean="0"/>
              <a:t>      1(sd </a:t>
            </a:r>
            <a:r>
              <a:rPr lang="en-US"/>
              <a:t>thanh ghi C)</a:t>
            </a:r>
          </a:p>
          <a:p>
            <a:r>
              <a:rPr lang="en-US"/>
              <a:t>    //                 </a:t>
            </a:r>
            <a:r>
              <a:rPr lang="en-US" smtClean="0"/>
              <a:t>         0(mode </a:t>
            </a:r>
            <a:r>
              <a:rPr lang="en-US"/>
              <a:t>khong dong bo)</a:t>
            </a:r>
          </a:p>
          <a:p>
            <a:r>
              <a:rPr lang="en-US"/>
              <a:t>    //                         </a:t>
            </a:r>
            <a:r>
              <a:rPr lang="en-US" smtClean="0"/>
              <a:t>               0         0 </a:t>
            </a:r>
            <a:r>
              <a:rPr lang="en-US"/>
              <a:t>(mod 0: khong su dung bit chan le)</a:t>
            </a:r>
          </a:p>
          <a:p>
            <a:r>
              <a:rPr lang="en-US"/>
              <a:t>    //                                      </a:t>
            </a:r>
            <a:r>
              <a:rPr lang="en-US" smtClean="0"/>
              <a:t>                         0(1 </a:t>
            </a:r>
            <a:r>
              <a:rPr lang="en-US"/>
              <a:t>bit Stop)</a:t>
            </a:r>
          </a:p>
          <a:p>
            <a:r>
              <a:rPr lang="en-US"/>
              <a:t>    //                                             </a:t>
            </a:r>
            <a:r>
              <a:rPr lang="en-US" smtClean="0"/>
              <a:t>                               1         1(khung </a:t>
            </a:r>
            <a:r>
              <a:rPr lang="en-US"/>
              <a:t>truyen 8 bit data)  </a:t>
            </a:r>
          </a:p>
          <a:p>
            <a:r>
              <a:rPr lang="en-US"/>
              <a:t>    //                                                              </a:t>
            </a:r>
            <a:r>
              <a:rPr lang="en-US" smtClean="0"/>
              <a:t>                                        0(khong </a:t>
            </a:r>
            <a:r>
              <a:rPr lang="en-US"/>
              <a:t>dung den)                                   </a:t>
            </a:r>
          </a:p>
          <a:p>
            <a:r>
              <a:rPr lang="en-US"/>
              <a:t>    UCSRC=(1&lt;&lt;URSEL)|(1&lt;&lt;UCSZ1)|(1&lt;&lt;UCSZ0);</a:t>
            </a:r>
          </a:p>
        </p:txBody>
      </p:sp>
    </p:spTree>
    <p:extLst>
      <p:ext uri="{BB962C8B-B14F-4D97-AF65-F5344CB8AC3E}">
        <p14:creationId xmlns:p14="http://schemas.microsoft.com/office/powerpoint/2010/main" val="9196312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1132154"/>
            <a:ext cx="10158549" cy="480131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mtClean="0"/>
              <a:t>int main(void){  </a:t>
            </a:r>
          </a:p>
          <a:p>
            <a:r>
              <a:rPr lang="en-US" smtClean="0"/>
              <a:t>…</a:t>
            </a:r>
          </a:p>
          <a:p>
            <a:r>
              <a:rPr lang="vi-VN"/>
              <a:t>//Thanh ghi UCSRB, Slide 50</a:t>
            </a:r>
          </a:p>
          <a:p>
            <a:r>
              <a:rPr lang="vi-VN"/>
              <a:t>    //UCSRB = RXCIE - TXCIE - UDRIE - RXEN - TXEN - UCSZ2 - RXB8 - TXB8 </a:t>
            </a:r>
          </a:p>
          <a:p>
            <a:r>
              <a:rPr lang="vi-VN"/>
              <a:t>    //        </a:t>
            </a:r>
            <a:r>
              <a:rPr lang="en-US" smtClean="0"/>
              <a:t>         </a:t>
            </a:r>
            <a:r>
              <a:rPr lang="vi-VN" smtClean="0"/>
              <a:t>0       </a:t>
            </a:r>
            <a:r>
              <a:rPr lang="en-US" smtClean="0"/>
              <a:t>      </a:t>
            </a:r>
            <a:r>
              <a:rPr lang="vi-VN" smtClean="0"/>
              <a:t>0       </a:t>
            </a:r>
            <a:r>
              <a:rPr lang="en-US" smtClean="0"/>
              <a:t>     </a:t>
            </a:r>
            <a:r>
              <a:rPr lang="vi-VN" smtClean="0"/>
              <a:t>0       </a:t>
            </a:r>
            <a:r>
              <a:rPr lang="en-US" smtClean="0"/>
              <a:t>    </a:t>
            </a:r>
            <a:r>
              <a:rPr lang="vi-VN" smtClean="0"/>
              <a:t>0       </a:t>
            </a:r>
            <a:r>
              <a:rPr lang="en-US" smtClean="0"/>
              <a:t>     </a:t>
            </a:r>
            <a:r>
              <a:rPr lang="vi-VN" smtClean="0"/>
              <a:t>1</a:t>
            </a:r>
            <a:r>
              <a:rPr lang="vi-VN"/>
              <a:t>: gửi data</a:t>
            </a:r>
          </a:p>
          <a:p>
            <a:r>
              <a:rPr lang="vi-VN"/>
              <a:t>    //                                              </a:t>
            </a:r>
            <a:r>
              <a:rPr lang="en-US" smtClean="0"/>
              <a:t>                                       </a:t>
            </a:r>
            <a:r>
              <a:rPr lang="vi-VN" smtClean="0"/>
              <a:t>0</a:t>
            </a:r>
            <a:r>
              <a:rPr lang="vi-VN"/>
              <a:t>: ket hop vơi UCSZ1 - UCSZ0 </a:t>
            </a:r>
            <a:endParaRPr lang="en-US" smtClean="0"/>
          </a:p>
          <a:p>
            <a:r>
              <a:rPr lang="en-US" smtClean="0"/>
              <a:t>   </a:t>
            </a:r>
            <a:r>
              <a:rPr lang="vi-VN" smtClean="0"/>
              <a:t>// </a:t>
            </a:r>
            <a:r>
              <a:rPr lang="en-US" smtClean="0"/>
              <a:t>                                                                                          </a:t>
            </a:r>
            <a:r>
              <a:rPr lang="vi-VN" smtClean="0"/>
              <a:t>chon</a:t>
            </a:r>
            <a:r>
              <a:rPr lang="en-US" smtClean="0"/>
              <a:t> </a:t>
            </a:r>
            <a:r>
              <a:rPr lang="vi-VN" smtClean="0"/>
              <a:t>khung </a:t>
            </a:r>
            <a:r>
              <a:rPr lang="vi-VN"/>
              <a:t>data 8 bit</a:t>
            </a:r>
          </a:p>
          <a:p>
            <a:r>
              <a:rPr lang="vi-VN"/>
              <a:t>    UCSRB=(1&lt;&lt;TXEN);  </a:t>
            </a:r>
          </a:p>
          <a:p>
            <a:endParaRPr lang="vi-VN"/>
          </a:p>
          <a:p>
            <a:r>
              <a:rPr lang="vi-VN"/>
              <a:t>  </a:t>
            </a:r>
          </a:p>
          <a:p>
            <a:r>
              <a:rPr lang="vi-VN"/>
              <a:t>    while(1){</a:t>
            </a:r>
          </a:p>
          <a:p>
            <a:r>
              <a:rPr lang="vi-VN"/>
              <a:t>        for (char i=32; i&lt;128; i++){</a:t>
            </a:r>
          </a:p>
          <a:p>
            <a:r>
              <a:rPr lang="vi-VN"/>
              <a:t>            uart_char_tx(i);    //phat du lieu</a:t>
            </a:r>
          </a:p>
          <a:p>
            <a:r>
              <a:rPr lang="vi-VN"/>
              <a:t>            _delay_ms(100);</a:t>
            </a:r>
          </a:p>
          <a:p>
            <a:r>
              <a:rPr lang="vi-VN"/>
              <a:t>        }</a:t>
            </a:r>
          </a:p>
          <a:p>
            <a:r>
              <a:rPr lang="vi-VN"/>
              <a:t>    }  </a:t>
            </a:r>
          </a:p>
          <a:p>
            <a:r>
              <a:rPr lang="vi-VN"/>
              <a:t>}</a:t>
            </a:r>
            <a:endParaRPr lang="en-US"/>
          </a:p>
        </p:txBody>
      </p:sp>
    </p:spTree>
    <p:extLst>
      <p:ext uri="{BB962C8B-B14F-4D97-AF65-F5344CB8AC3E}">
        <p14:creationId xmlns:p14="http://schemas.microsoft.com/office/powerpoint/2010/main" val="11658138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pic>
        <p:nvPicPr>
          <p:cNvPr id="20482" name="Picture 2" descr="https://2.bp.blogspot.com/-lO-Nhq9mKsA/Wxtgtrnpi0I/AAAAAAAAAsY/00O0DPeZtNw4vinfiSRvQEt_hMKgplusACEwYBhgL/s1600/image0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7072" y="1265558"/>
            <a:ext cx="6819991" cy="4903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1019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6" name="Rectangle 5"/>
          <p:cNvSpPr/>
          <p:nvPr/>
        </p:nvSpPr>
        <p:spPr>
          <a:xfrm>
            <a:off x="1206137" y="1008029"/>
            <a:ext cx="10419806"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a:latin typeface="Tahoma" panose="020B0604030504040204" pitchFamily="34" charset="0"/>
                <a:ea typeface="Tahoma" panose="020B0604030504040204" pitchFamily="34" charset="0"/>
                <a:cs typeface="Tahoma" panose="020B0604030504040204" pitchFamily="34" charset="0"/>
              </a:rPr>
              <a:t>Ứng dụng lập </a:t>
            </a:r>
            <a:r>
              <a:rPr lang="en-US" sz="2400" smtClean="0">
                <a:latin typeface="Tahoma" panose="020B0604030504040204" pitchFamily="34" charset="0"/>
                <a:ea typeface="Tahoma" panose="020B0604030504040204" pitchFamily="34" charset="0"/>
                <a:cs typeface="Tahoma" panose="020B0604030504040204" pitchFamily="34" charset="0"/>
              </a:rPr>
              <a:t>trình gửi và nhận dữ liệu</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3794" name="Picture 2" descr="https://1.bp.blogspot.com/-a3P7-unqmPs/Wxtgt87q0DI/AAAAAAAAAss/s5h9im5cGZYzmOOvk4yIn-l81n7MsCkPACEwYBhgL/s1600/image0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82473"/>
            <a:ext cx="47625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808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1132154"/>
            <a:ext cx="10158549" cy="34163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t>#include &lt;avr/io.h&gt;</a:t>
            </a:r>
          </a:p>
          <a:p>
            <a:r>
              <a:rPr lang="en-US"/>
              <a:t>#include &lt;avr/interrupt.h&gt;</a:t>
            </a:r>
          </a:p>
          <a:p>
            <a:r>
              <a:rPr lang="en-US"/>
              <a:t>#include &lt;util/delay.h&gt;</a:t>
            </a:r>
          </a:p>
          <a:p>
            <a:endParaRPr lang="en-US"/>
          </a:p>
          <a:p>
            <a:r>
              <a:rPr lang="en-US"/>
              <a:t>//chuong trinh con phat du lieu</a:t>
            </a:r>
          </a:p>
          <a:p>
            <a:r>
              <a:rPr lang="en-US"/>
              <a:t>void uart_char_tx(unsigned char chr){</a:t>
            </a:r>
          </a:p>
          <a:p>
            <a:r>
              <a:rPr lang="en-US"/>
              <a:t>    while (bit_is_clear(UCSRA,UDRE)) {}; //cho den khi bit UDRE=1 o thanh ghi UCSRA</a:t>
            </a:r>
          </a:p>
          <a:p>
            <a:r>
              <a:rPr lang="en-US"/>
              <a:t>            UDR=chr;</a:t>
            </a:r>
          </a:p>
          <a:p>
            <a:r>
              <a:rPr lang="en-US"/>
              <a:t>            //Chuc nang thanh ghi UDR, Slide 48</a:t>
            </a:r>
          </a:p>
          <a:p>
            <a:r>
              <a:rPr lang="en-US" smtClean="0"/>
              <a:t>}</a:t>
            </a:r>
          </a:p>
          <a:p>
            <a:endParaRPr lang="en-US"/>
          </a:p>
          <a:p>
            <a:r>
              <a:rPr lang="en-US"/>
              <a:t>volatile unsigned char u_Data;</a:t>
            </a:r>
          </a:p>
        </p:txBody>
      </p:sp>
    </p:spTree>
    <p:extLst>
      <p:ext uri="{BB962C8B-B14F-4D97-AF65-F5344CB8AC3E}">
        <p14:creationId xmlns:p14="http://schemas.microsoft.com/office/powerpoint/2010/main" val="23062121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1132154"/>
            <a:ext cx="10158549" cy="31393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t>int main(void){  </a:t>
            </a:r>
          </a:p>
          <a:p>
            <a:r>
              <a:rPr lang="en-US"/>
              <a:t>//set baud, 9600 ung voi f=16Mhz Slide 41</a:t>
            </a:r>
          </a:p>
          <a:p>
            <a:r>
              <a:rPr lang="en-US"/>
              <a:t>    UBRRH=0;</a:t>
            </a:r>
          </a:p>
          <a:p>
            <a:r>
              <a:rPr lang="en-US"/>
              <a:t>    UBRRL=130;</a:t>
            </a:r>
          </a:p>
          <a:p>
            <a:r>
              <a:rPr lang="en-US"/>
              <a:t>  </a:t>
            </a:r>
          </a:p>
          <a:p>
            <a:r>
              <a:rPr lang="en-US"/>
              <a:t>    //set khung truyen va kich hoat bo nhan du lieu, </a:t>
            </a:r>
          </a:p>
          <a:p>
            <a:r>
              <a:rPr lang="en-US"/>
              <a:t>    //Thanh ghi UCRSA, Slide 49</a:t>
            </a:r>
          </a:p>
          <a:p>
            <a:r>
              <a:rPr lang="en-US"/>
              <a:t>    //UCRSA = RXC - TXC - UDRE - FE - DOR - PE - U2X - MPCM</a:t>
            </a:r>
          </a:p>
          <a:p>
            <a:r>
              <a:rPr lang="en-US"/>
              <a:t>    //        </a:t>
            </a:r>
            <a:r>
              <a:rPr lang="en-US" smtClean="0"/>
              <a:t>       0       0       0         0     </a:t>
            </a:r>
            <a:r>
              <a:rPr lang="en-US"/>
              <a:t>0     </a:t>
            </a:r>
            <a:r>
              <a:rPr lang="en-US" smtClean="0"/>
              <a:t>   0    </a:t>
            </a:r>
            <a:r>
              <a:rPr lang="en-US"/>
              <a:t>0     </a:t>
            </a:r>
            <a:r>
              <a:rPr lang="en-US" smtClean="0"/>
              <a:t>  0</a:t>
            </a:r>
            <a:endParaRPr lang="en-US"/>
          </a:p>
          <a:p>
            <a:r>
              <a:rPr lang="en-US"/>
              <a:t>    //U2X = 0, khong nhan 2 toc do de co duoc gia tri RBRRL = 130</a:t>
            </a:r>
          </a:p>
          <a:p>
            <a:r>
              <a:rPr lang="en-US"/>
              <a:t>    UCSRA=0x00;</a:t>
            </a:r>
          </a:p>
        </p:txBody>
      </p:sp>
    </p:spTree>
    <p:extLst>
      <p:ext uri="{BB962C8B-B14F-4D97-AF65-F5344CB8AC3E}">
        <p14:creationId xmlns:p14="http://schemas.microsoft.com/office/powerpoint/2010/main" val="22262893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1132154"/>
            <a:ext cx="10158549" cy="31393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mtClean="0"/>
              <a:t>int main(void){  </a:t>
            </a:r>
          </a:p>
          <a:p>
            <a:r>
              <a:rPr lang="en-US" smtClean="0"/>
              <a:t>…</a:t>
            </a:r>
          </a:p>
          <a:p>
            <a:r>
              <a:rPr lang="en-US"/>
              <a:t>//Thanh ghi UCRSC, Slide 53</a:t>
            </a:r>
          </a:p>
          <a:p>
            <a:r>
              <a:rPr lang="en-US"/>
              <a:t>    //UCSRC = URSEL - UMSEL - UPM1 - UPM0 - USBS - UCSZ1 - UCSZ0 - UCPOL</a:t>
            </a:r>
          </a:p>
          <a:p>
            <a:r>
              <a:rPr lang="en-US"/>
              <a:t>    //        </a:t>
            </a:r>
            <a:r>
              <a:rPr lang="en-US" smtClean="0"/>
              <a:t>      1(sd </a:t>
            </a:r>
            <a:r>
              <a:rPr lang="en-US"/>
              <a:t>thanh ghi C)</a:t>
            </a:r>
          </a:p>
          <a:p>
            <a:r>
              <a:rPr lang="en-US"/>
              <a:t>    //                 </a:t>
            </a:r>
            <a:r>
              <a:rPr lang="en-US" smtClean="0"/>
              <a:t>         0(mode </a:t>
            </a:r>
            <a:r>
              <a:rPr lang="en-US"/>
              <a:t>khong dong bo)</a:t>
            </a:r>
          </a:p>
          <a:p>
            <a:r>
              <a:rPr lang="en-US"/>
              <a:t>    //                         </a:t>
            </a:r>
            <a:r>
              <a:rPr lang="en-US" smtClean="0"/>
              <a:t>               0         0 </a:t>
            </a:r>
            <a:r>
              <a:rPr lang="en-US"/>
              <a:t>(mod 0: khong su dung bit chan le)</a:t>
            </a:r>
          </a:p>
          <a:p>
            <a:r>
              <a:rPr lang="en-US"/>
              <a:t>    //                                      </a:t>
            </a:r>
            <a:r>
              <a:rPr lang="en-US" smtClean="0"/>
              <a:t>                         0(1 </a:t>
            </a:r>
            <a:r>
              <a:rPr lang="en-US"/>
              <a:t>bit Stop)</a:t>
            </a:r>
          </a:p>
          <a:p>
            <a:r>
              <a:rPr lang="en-US"/>
              <a:t>    //                                             </a:t>
            </a:r>
            <a:r>
              <a:rPr lang="en-US" smtClean="0"/>
              <a:t>                               1         1(khung </a:t>
            </a:r>
            <a:r>
              <a:rPr lang="en-US"/>
              <a:t>truyen 8 bit data)  </a:t>
            </a:r>
          </a:p>
          <a:p>
            <a:r>
              <a:rPr lang="en-US"/>
              <a:t>    //                                                              </a:t>
            </a:r>
            <a:r>
              <a:rPr lang="en-US" smtClean="0"/>
              <a:t>                                        0(khong </a:t>
            </a:r>
            <a:r>
              <a:rPr lang="en-US"/>
              <a:t>dung den)                                   </a:t>
            </a:r>
          </a:p>
          <a:p>
            <a:r>
              <a:rPr lang="en-US"/>
              <a:t>    UCSRC=(1&lt;&lt;URSEL)|(1&lt;&lt;UCSZ1)|(1&lt;&lt;UCSZ0);</a:t>
            </a:r>
          </a:p>
        </p:txBody>
      </p:sp>
    </p:spTree>
    <p:extLst>
      <p:ext uri="{BB962C8B-B14F-4D97-AF65-F5344CB8AC3E}">
        <p14:creationId xmlns:p14="http://schemas.microsoft.com/office/powerpoint/2010/main" val="2434967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UART (Universal Synchronous &amp; Asynchronous serial Reveiver and </a:t>
            </a:r>
            <a:r>
              <a:rPr lang="en-US" smtClean="0"/>
              <a:t>Transmitter)</a:t>
            </a:r>
            <a:endParaRPr lang="en-US"/>
          </a:p>
        </p:txBody>
      </p:sp>
      <p:sp>
        <p:nvSpPr>
          <p:cNvPr id="3" name="Rectangle 2"/>
          <p:cNvSpPr/>
          <p:nvPr/>
        </p:nvSpPr>
        <p:spPr>
          <a:xfrm>
            <a:off x="1036909" y="878029"/>
            <a:ext cx="10158549" cy="397031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mtClean="0"/>
              <a:t>int main(void){  </a:t>
            </a:r>
          </a:p>
          <a:p>
            <a:r>
              <a:rPr lang="en-US" smtClean="0"/>
              <a:t>…</a:t>
            </a:r>
          </a:p>
          <a:p>
            <a:r>
              <a:rPr lang="vi-VN"/>
              <a:t>//Thanh ghi UCSRB, Slide 50</a:t>
            </a:r>
          </a:p>
          <a:p>
            <a:r>
              <a:rPr lang="vi-VN"/>
              <a:t>    //UCSRB = RXCIE - TXCIE - UDRIE - RXEN - TXEN - UCSZ2 - RXB8 - TXB8 </a:t>
            </a:r>
          </a:p>
          <a:p>
            <a:r>
              <a:rPr lang="vi-VN"/>
              <a:t>    //       </a:t>
            </a:r>
            <a:r>
              <a:rPr lang="en-US" smtClean="0"/>
              <a:t>        </a:t>
            </a:r>
            <a:r>
              <a:rPr lang="vi-VN" smtClean="0"/>
              <a:t> </a:t>
            </a:r>
            <a:r>
              <a:rPr lang="vi-VN"/>
              <a:t>1: su dung ngat de nhan data       </a:t>
            </a:r>
          </a:p>
          <a:p>
            <a:r>
              <a:rPr lang="vi-VN"/>
              <a:t>    //                </a:t>
            </a:r>
            <a:r>
              <a:rPr lang="en-US" smtClean="0"/>
              <a:t>                </a:t>
            </a:r>
            <a:r>
              <a:rPr lang="vi-VN" smtClean="0"/>
              <a:t>0      </a:t>
            </a:r>
            <a:r>
              <a:rPr lang="en-US" smtClean="0"/>
              <a:t>      </a:t>
            </a:r>
            <a:r>
              <a:rPr lang="vi-VN" smtClean="0"/>
              <a:t> </a:t>
            </a:r>
            <a:r>
              <a:rPr lang="vi-VN"/>
              <a:t>0       </a:t>
            </a:r>
            <a:r>
              <a:rPr lang="en-US" smtClean="0"/>
              <a:t>    </a:t>
            </a:r>
            <a:r>
              <a:rPr lang="vi-VN" smtClean="0"/>
              <a:t>1</a:t>
            </a:r>
            <a:r>
              <a:rPr lang="vi-VN"/>
              <a:t>: nhan data</a:t>
            </a:r>
          </a:p>
          <a:p>
            <a:r>
              <a:rPr lang="vi-VN"/>
              <a:t>    //                                       </a:t>
            </a:r>
            <a:r>
              <a:rPr lang="en-US" smtClean="0"/>
              <a:t>                                  </a:t>
            </a:r>
            <a:r>
              <a:rPr lang="vi-VN" smtClean="0"/>
              <a:t>1</a:t>
            </a:r>
            <a:r>
              <a:rPr lang="vi-VN"/>
              <a:t>: gửi data</a:t>
            </a:r>
          </a:p>
          <a:p>
            <a:r>
              <a:rPr lang="vi-VN"/>
              <a:t>    //                                              </a:t>
            </a:r>
            <a:r>
              <a:rPr lang="en-US" smtClean="0"/>
              <a:t>                                         </a:t>
            </a:r>
            <a:r>
              <a:rPr lang="vi-VN" smtClean="0"/>
              <a:t>0</a:t>
            </a:r>
            <a:r>
              <a:rPr lang="vi-VN"/>
              <a:t>: ket hop vơi UCSZ1 - UCSZ0 </a:t>
            </a:r>
            <a:endParaRPr lang="en-US" smtClean="0"/>
          </a:p>
          <a:p>
            <a:r>
              <a:rPr lang="en-US" smtClean="0"/>
              <a:t>   </a:t>
            </a:r>
            <a:r>
              <a:rPr lang="vi-VN" smtClean="0"/>
              <a:t>// </a:t>
            </a:r>
            <a:r>
              <a:rPr lang="en-US" smtClean="0"/>
              <a:t>                                                                                           </a:t>
            </a:r>
            <a:r>
              <a:rPr lang="vi-VN" smtClean="0"/>
              <a:t>chon </a:t>
            </a:r>
            <a:r>
              <a:rPr lang="vi-VN"/>
              <a:t>khung data 8 bit</a:t>
            </a:r>
          </a:p>
          <a:p>
            <a:r>
              <a:rPr lang="vi-VN"/>
              <a:t>    UCSRB=(1&lt;&lt;TXEN);</a:t>
            </a:r>
          </a:p>
          <a:p>
            <a:endParaRPr lang="vi-VN"/>
          </a:p>
          <a:p>
            <a:r>
              <a:rPr lang="vi-VN"/>
              <a:t>    sei(); //cho phep ngat toan cuc</a:t>
            </a:r>
          </a:p>
          <a:p>
            <a:r>
              <a:rPr lang="vi-VN"/>
              <a:t>  </a:t>
            </a:r>
            <a:r>
              <a:rPr lang="vi-VN" smtClean="0"/>
              <a:t>  </a:t>
            </a:r>
            <a:r>
              <a:rPr lang="vi-VN"/>
              <a:t>while(1){ } </a:t>
            </a:r>
          </a:p>
          <a:p>
            <a:r>
              <a:rPr lang="vi-VN"/>
              <a:t>}</a:t>
            </a:r>
            <a:endParaRPr lang="en-US"/>
          </a:p>
        </p:txBody>
      </p:sp>
      <p:sp>
        <p:nvSpPr>
          <p:cNvPr id="6" name="Rectangle 5"/>
          <p:cNvSpPr/>
          <p:nvPr/>
        </p:nvSpPr>
        <p:spPr>
          <a:xfrm>
            <a:off x="1036910" y="4877149"/>
            <a:ext cx="10162314"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t>//chuong </a:t>
            </a:r>
            <a:r>
              <a:rPr lang="en-US" smtClean="0"/>
              <a:t>trinh con phuc vu ngat</a:t>
            </a:r>
            <a:endParaRPr lang="en-US"/>
          </a:p>
          <a:p>
            <a:r>
              <a:rPr lang="en-US"/>
              <a:t>ISR(SIG_UART_RECV){ //trinh phuc vu ngat USART hoan tat nhan 1 package data</a:t>
            </a:r>
          </a:p>
          <a:p>
            <a:r>
              <a:rPr lang="en-US"/>
              <a:t>       u_Data=UDR;</a:t>
            </a:r>
          </a:p>
          <a:p>
            <a:r>
              <a:rPr lang="en-US"/>
              <a:t>      uart_char_tx(u_Data);</a:t>
            </a:r>
          </a:p>
          <a:p>
            <a:r>
              <a:rPr lang="en-US"/>
              <a:t>}</a:t>
            </a:r>
          </a:p>
        </p:txBody>
      </p:sp>
    </p:spTree>
    <p:extLst>
      <p:ext uri="{BB962C8B-B14F-4D97-AF65-F5344CB8AC3E}">
        <p14:creationId xmlns:p14="http://schemas.microsoft.com/office/powerpoint/2010/main" val="21706434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7022874" cy="1478570"/>
          </a:xfrm>
        </p:spPr>
        <p:txBody>
          <a:bodyPr>
            <a:normAutofit/>
          </a:bodyPr>
          <a:lstStyle/>
          <a:p>
            <a:r>
              <a:rPr lang="en-US" sz="440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Arduino Uno R3</a:t>
            </a:r>
            <a:endParaRPr lang="en-US"/>
          </a:p>
        </p:txBody>
      </p:sp>
      <p:sp>
        <p:nvSpPr>
          <p:cNvPr id="4" name="Rectangle 3"/>
          <p:cNvSpPr/>
          <p:nvPr/>
        </p:nvSpPr>
        <p:spPr>
          <a:xfrm>
            <a:off x="6067697" y="1077865"/>
            <a:ext cx="5910943" cy="5078313"/>
          </a:xfrm>
          <a:prstGeom prst="rect">
            <a:avLst/>
          </a:prstGeom>
        </p:spPr>
        <p:txBody>
          <a:bodyPr wrap="square">
            <a:spAutoFit/>
          </a:bodyPr>
          <a:lstStyle/>
          <a:p>
            <a:r>
              <a:rPr lang="en-US" b="1">
                <a:solidFill>
                  <a:schemeClr val="bg1"/>
                </a:solidFill>
                <a:latin typeface="Jura-Bold"/>
              </a:rPr>
              <a:t>Parameter Information</a:t>
            </a:r>
          </a:p>
          <a:p>
            <a:r>
              <a:rPr lang="en-US">
                <a:solidFill>
                  <a:schemeClr val="bg1"/>
                </a:solidFill>
                <a:latin typeface="Jura-Regular"/>
              </a:rPr>
              <a:t>Microcontroller ATmega328P</a:t>
            </a:r>
          </a:p>
          <a:p>
            <a:r>
              <a:rPr lang="en-US">
                <a:solidFill>
                  <a:schemeClr val="bg1"/>
                </a:solidFill>
                <a:latin typeface="Jura-Regular"/>
              </a:rPr>
              <a:t>Operating Voltage 5V</a:t>
            </a:r>
          </a:p>
          <a:p>
            <a:r>
              <a:rPr lang="en-US">
                <a:solidFill>
                  <a:schemeClr val="bg1"/>
                </a:solidFill>
                <a:latin typeface="Jura-Regular"/>
              </a:rPr>
              <a:t>Input Voltage (recommended) 7-12V</a:t>
            </a:r>
          </a:p>
          <a:p>
            <a:r>
              <a:rPr lang="en-US">
                <a:solidFill>
                  <a:schemeClr val="bg1"/>
                </a:solidFill>
                <a:latin typeface="Jura-Regular"/>
              </a:rPr>
              <a:t>Input Voltage (limit) 6-20V</a:t>
            </a:r>
          </a:p>
          <a:p>
            <a:r>
              <a:rPr lang="en-US">
                <a:solidFill>
                  <a:schemeClr val="bg1"/>
                </a:solidFill>
                <a:latin typeface="Jura-Regular"/>
              </a:rPr>
              <a:t>Digital I/O Pins 14 (of which 6 provide PWM output)</a:t>
            </a:r>
          </a:p>
          <a:p>
            <a:r>
              <a:rPr lang="pt-BR">
                <a:solidFill>
                  <a:schemeClr val="bg1"/>
                </a:solidFill>
                <a:latin typeface="Jura-Regular"/>
              </a:rPr>
              <a:t>PWM Digital I/O Pins 6</a:t>
            </a:r>
          </a:p>
          <a:p>
            <a:r>
              <a:rPr lang="en-US">
                <a:solidFill>
                  <a:schemeClr val="bg1"/>
                </a:solidFill>
                <a:latin typeface="Jura-Regular"/>
              </a:rPr>
              <a:t>Analog Input Pins 6</a:t>
            </a:r>
          </a:p>
          <a:p>
            <a:r>
              <a:rPr lang="it-IT">
                <a:solidFill>
                  <a:schemeClr val="bg1"/>
                </a:solidFill>
                <a:latin typeface="Jura-Regular"/>
              </a:rPr>
              <a:t>DC Current per I/O Pin 20 mA</a:t>
            </a:r>
          </a:p>
          <a:p>
            <a:r>
              <a:rPr lang="en-US">
                <a:solidFill>
                  <a:schemeClr val="bg1"/>
                </a:solidFill>
                <a:latin typeface="Jura-Regular"/>
              </a:rPr>
              <a:t>DC Current for 3.3V Pin 50 mA</a:t>
            </a:r>
          </a:p>
          <a:p>
            <a:r>
              <a:rPr lang="en-US">
                <a:solidFill>
                  <a:schemeClr val="bg1"/>
                </a:solidFill>
                <a:latin typeface="Jura-Regular"/>
              </a:rPr>
              <a:t>Flash Memory 32 KB (ATmega328P) of which 0.5 KB</a:t>
            </a:r>
          </a:p>
          <a:p>
            <a:r>
              <a:rPr lang="en-US">
                <a:solidFill>
                  <a:schemeClr val="bg1"/>
                </a:solidFill>
                <a:latin typeface="Jura-Regular"/>
              </a:rPr>
              <a:t>used by bootloader</a:t>
            </a:r>
          </a:p>
          <a:p>
            <a:r>
              <a:rPr lang="en-US">
                <a:solidFill>
                  <a:schemeClr val="bg1"/>
                </a:solidFill>
                <a:latin typeface="Jura-Regular"/>
              </a:rPr>
              <a:t>SRAM 2 KB (ATmega328P)</a:t>
            </a:r>
          </a:p>
          <a:p>
            <a:r>
              <a:rPr lang="en-US">
                <a:solidFill>
                  <a:schemeClr val="bg1"/>
                </a:solidFill>
                <a:latin typeface="Jura-Regular"/>
              </a:rPr>
              <a:t>EEPROM 1 KB (ATmega328P)</a:t>
            </a:r>
          </a:p>
          <a:p>
            <a:r>
              <a:rPr lang="en-US">
                <a:solidFill>
                  <a:schemeClr val="bg1"/>
                </a:solidFill>
                <a:latin typeface="Jura-Regular"/>
              </a:rPr>
              <a:t>Clock Speed 16 MHz</a:t>
            </a:r>
          </a:p>
          <a:p>
            <a:r>
              <a:rPr lang="en-US">
                <a:solidFill>
                  <a:schemeClr val="bg1"/>
                </a:solidFill>
                <a:latin typeface="Jura-Regular"/>
              </a:rPr>
              <a:t>LED_BUILTIN 13</a:t>
            </a:r>
          </a:p>
          <a:p>
            <a:r>
              <a:rPr lang="en-US">
                <a:solidFill>
                  <a:schemeClr val="bg1"/>
                </a:solidFill>
                <a:latin typeface="Jura-Regular"/>
              </a:rPr>
              <a:t>Length x Width 68.6 mm x 53.4 mm</a:t>
            </a:r>
          </a:p>
          <a:p>
            <a:r>
              <a:rPr lang="en-US">
                <a:solidFill>
                  <a:schemeClr val="bg1"/>
                </a:solidFill>
                <a:latin typeface="Jura-Regular"/>
              </a:rPr>
              <a:t>Weight 25 g</a:t>
            </a:r>
            <a:endParaRPr lang="en-US">
              <a:solidFill>
                <a:schemeClr val="bg1"/>
              </a:solidFill>
            </a:endParaRPr>
          </a:p>
        </p:txBody>
      </p:sp>
      <p:sp>
        <p:nvSpPr>
          <p:cNvPr id="8" name="Rectangle 7"/>
          <p:cNvSpPr/>
          <p:nvPr/>
        </p:nvSpPr>
        <p:spPr>
          <a:xfrm>
            <a:off x="927464" y="1770361"/>
            <a:ext cx="5140233" cy="3693319"/>
          </a:xfrm>
          <a:prstGeom prst="rect">
            <a:avLst/>
          </a:prstGeom>
        </p:spPr>
        <p:txBody>
          <a:bodyPr wrap="square">
            <a:spAutoFit/>
          </a:bodyPr>
          <a:lstStyle/>
          <a:p>
            <a:r>
              <a:rPr lang="en-US" b="1">
                <a:solidFill>
                  <a:srgbClr val="111111"/>
                </a:solidFill>
                <a:latin typeface="Jura-Bold"/>
              </a:rPr>
              <a:t>Parameter </a:t>
            </a:r>
            <a:r>
              <a:rPr lang="en-US" b="1" smtClean="0">
                <a:solidFill>
                  <a:srgbClr val="111111"/>
                </a:solidFill>
                <a:latin typeface="Jura-Bold"/>
              </a:rPr>
              <a:t>Value ATMega 328</a:t>
            </a:r>
            <a:endParaRPr lang="en-US" b="1">
              <a:solidFill>
                <a:srgbClr val="111111"/>
              </a:solidFill>
              <a:latin typeface="Jura-Bold"/>
            </a:endParaRPr>
          </a:p>
          <a:p>
            <a:r>
              <a:rPr lang="en-US">
                <a:solidFill>
                  <a:srgbClr val="111111"/>
                </a:solidFill>
                <a:latin typeface="Jura-Regular"/>
              </a:rPr>
              <a:t>CPU type 8-bit AVR</a:t>
            </a:r>
          </a:p>
          <a:p>
            <a:r>
              <a:rPr lang="en-US">
                <a:solidFill>
                  <a:srgbClr val="111111"/>
                </a:solidFill>
                <a:latin typeface="Jura-Regular"/>
              </a:rPr>
              <a:t>Performance 20 MIPS at 20 MHz</a:t>
            </a:r>
          </a:p>
          <a:p>
            <a:r>
              <a:rPr lang="en-US">
                <a:solidFill>
                  <a:srgbClr val="111111"/>
                </a:solidFill>
                <a:latin typeface="Jura-Regular"/>
              </a:rPr>
              <a:t>Flash memory 32 kB</a:t>
            </a:r>
          </a:p>
          <a:p>
            <a:r>
              <a:rPr lang="en-US">
                <a:solidFill>
                  <a:srgbClr val="111111"/>
                </a:solidFill>
                <a:latin typeface="Jura-Regular"/>
              </a:rPr>
              <a:t>SRAM 2 kB</a:t>
            </a:r>
          </a:p>
          <a:p>
            <a:r>
              <a:rPr lang="en-US">
                <a:solidFill>
                  <a:srgbClr val="111111"/>
                </a:solidFill>
                <a:latin typeface="Jura-Regular"/>
              </a:rPr>
              <a:t>EEPROM 1 kB</a:t>
            </a:r>
          </a:p>
          <a:p>
            <a:r>
              <a:rPr lang="en-US">
                <a:solidFill>
                  <a:srgbClr val="111111"/>
                </a:solidFill>
                <a:latin typeface="Jura-Regular"/>
              </a:rPr>
              <a:t>Pin count 28-pin PDIP, MLF, 32-pin TQFP, MLF</a:t>
            </a:r>
          </a:p>
          <a:p>
            <a:r>
              <a:rPr lang="en-US">
                <a:solidFill>
                  <a:srgbClr val="111111"/>
                </a:solidFill>
                <a:latin typeface="Jura-Regular"/>
              </a:rPr>
              <a:t>Maximum operating frequency 20 MHz</a:t>
            </a:r>
          </a:p>
          <a:p>
            <a:r>
              <a:rPr lang="en-US">
                <a:solidFill>
                  <a:srgbClr val="111111"/>
                </a:solidFill>
                <a:latin typeface="Jura-Regular"/>
              </a:rPr>
              <a:t>Number of touch channels 16</a:t>
            </a:r>
          </a:p>
          <a:p>
            <a:r>
              <a:rPr lang="en-US">
                <a:solidFill>
                  <a:srgbClr val="111111"/>
                </a:solidFill>
                <a:latin typeface="Jura-Regular"/>
              </a:rPr>
              <a:t>Hardware QTouch Acquisition No</a:t>
            </a:r>
          </a:p>
          <a:p>
            <a:r>
              <a:rPr lang="en-US">
                <a:solidFill>
                  <a:srgbClr val="111111"/>
                </a:solidFill>
                <a:latin typeface="Jura-Regular"/>
              </a:rPr>
              <a:t>Maximum I/O pins 26</a:t>
            </a:r>
          </a:p>
          <a:p>
            <a:r>
              <a:rPr lang="en-US">
                <a:solidFill>
                  <a:srgbClr val="111111"/>
                </a:solidFill>
                <a:latin typeface="Jura-Regular"/>
              </a:rPr>
              <a:t>External interrupts 2</a:t>
            </a:r>
          </a:p>
          <a:p>
            <a:r>
              <a:rPr lang="en-US">
                <a:solidFill>
                  <a:srgbClr val="111111"/>
                </a:solidFill>
                <a:latin typeface="Jura-Regular"/>
              </a:rPr>
              <a:t>USB Interface No</a:t>
            </a:r>
            <a:endParaRPr lang="en-US"/>
          </a:p>
        </p:txBody>
      </p:sp>
    </p:spTree>
    <p:extLst>
      <p:ext uri="{BB962C8B-B14F-4D97-AF65-F5344CB8AC3E}">
        <p14:creationId xmlns:p14="http://schemas.microsoft.com/office/powerpoint/2010/main" val="21592660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7" name="Rectangle 6"/>
          <p:cNvSpPr/>
          <p:nvPr/>
        </p:nvSpPr>
        <p:spPr>
          <a:xfrm>
            <a:off x="1036907" y="1028389"/>
            <a:ext cx="10327775"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GIAO TIẾP SPI</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1036907" y="1510414"/>
            <a:ext cx="6461173" cy="2308324"/>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một chuẩn truyền thông nối tiếp tốc độ cao do hãng Motorola đề xuất. Đây là kiểu truyền thông Master-Slave, trong đó có 1 chip Master điều phối quá trình tuyền thông và các chip Slaves được điều khiển bởi </a:t>
            </a:r>
            <a:r>
              <a:rPr lang="vi-VN" sz="2400" smtClean="0">
                <a:latin typeface="Tahoma" panose="020B0604030504040204" pitchFamily="34" charset="0"/>
                <a:ea typeface="Tahoma" panose="020B0604030504040204" pitchFamily="34" charset="0"/>
                <a:cs typeface="Tahoma" panose="020B0604030504040204" pitchFamily="34" charset="0"/>
              </a:rPr>
              <a:t>Master.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1036907" y="3962722"/>
            <a:ext cx="10549847" cy="1938992"/>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SPI là một cách truyền song công (full duplex) nghĩa là tại cùng một thời điểm quá trình truyền và nhận có thể xảy ra đồng thời. SPI đôi khi được gọi là chuẩn truyền thông “4 dây” vì có 4 đường giao tiếp trong chuẩn này đó là SCK (Serial Clock), MISO (Master Input Slave Output), MOSI (Master Ouput Slave Input) và SS (Slave Select).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single-slave-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778" y="1634038"/>
            <a:ext cx="4401000" cy="206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412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64611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Các dạng giao tiếp</a:t>
            </a:r>
          </a:p>
        </p:txBody>
      </p:sp>
      <p:sp>
        <p:nvSpPr>
          <p:cNvPr id="9" name="Rectangle 8"/>
          <p:cNvSpPr/>
          <p:nvPr/>
        </p:nvSpPr>
        <p:spPr>
          <a:xfrm>
            <a:off x="940547" y="3255812"/>
            <a:ext cx="2228807"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Master - Slave</a:t>
            </a:r>
          </a:p>
        </p:txBody>
      </p:sp>
      <p:pic>
        <p:nvPicPr>
          <p:cNvPr id="2050" name="Picture 2" descr="single-slave-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47" y="1469695"/>
            <a:ext cx="3741818" cy="17523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dependent-slave-conf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727" y="1469694"/>
            <a:ext cx="3181475" cy="325783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778728" y="4884728"/>
            <a:ext cx="2583804"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Master - Slaves</a:t>
            </a:r>
          </a:p>
        </p:txBody>
      </p:sp>
      <p:pic>
        <p:nvPicPr>
          <p:cNvPr id="2054" name="Picture 6" descr="daisy-chain-confi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3" y="1469693"/>
            <a:ext cx="3997433" cy="406895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8056563" y="5538651"/>
            <a:ext cx="2583804"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Master - Slaves</a:t>
            </a:r>
          </a:p>
        </p:txBody>
      </p:sp>
    </p:spTree>
    <p:extLst>
      <p:ext uri="{BB962C8B-B14F-4D97-AF65-F5344CB8AC3E}">
        <p14:creationId xmlns:p14="http://schemas.microsoft.com/office/powerpoint/2010/main" val="11490903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64611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Các dạng giao tiếp</a:t>
            </a:r>
          </a:p>
        </p:txBody>
      </p:sp>
      <p:sp>
        <p:nvSpPr>
          <p:cNvPr id="9" name="Rectangle 8"/>
          <p:cNvSpPr/>
          <p:nvPr/>
        </p:nvSpPr>
        <p:spPr>
          <a:xfrm>
            <a:off x="927485" y="1593819"/>
            <a:ext cx="6453030" cy="3785652"/>
          </a:xfrm>
          <a:prstGeom prst="rect">
            <a:avLst/>
          </a:prstGeom>
        </p:spPr>
        <p:txBody>
          <a:bodyPr wrap="square">
            <a:spAutoFit/>
          </a:bodyPr>
          <a:lstStyle/>
          <a:p>
            <a:pPr algn="just"/>
            <a:r>
              <a:rPr lang="vi-VN" sz="2400" b="1">
                <a:solidFill>
                  <a:srgbClr val="FF0000"/>
                </a:solidFill>
                <a:latin typeface="Tahoma" panose="020B0604030504040204" pitchFamily="34" charset="0"/>
                <a:ea typeface="Tahoma" panose="020B0604030504040204" pitchFamily="34" charset="0"/>
                <a:cs typeface="Tahoma" panose="020B0604030504040204" pitchFamily="34" charset="0"/>
              </a:rPr>
              <a:t>SCK: </a:t>
            </a:r>
            <a:r>
              <a:rPr lang="vi-VN" sz="2400">
                <a:latin typeface="Tahoma" panose="020B0604030504040204" pitchFamily="34" charset="0"/>
                <a:ea typeface="Tahoma" panose="020B0604030504040204" pitchFamily="34" charset="0"/>
                <a:cs typeface="Tahoma" panose="020B0604030504040204" pitchFamily="34" charset="0"/>
              </a:rPr>
              <a:t>Xung giữ nhịp cho giao tiếp </a:t>
            </a:r>
            <a:r>
              <a:rPr lang="vi-VN" sz="2400" smtClean="0">
                <a:latin typeface="Tahoma" panose="020B0604030504040204" pitchFamily="34" charset="0"/>
                <a:ea typeface="Tahoma" panose="020B0604030504040204" pitchFamily="34" charset="0"/>
                <a:cs typeface="Tahoma" panose="020B0604030504040204" pitchFamily="34" charset="0"/>
              </a:rPr>
              <a:t>SPI</a:t>
            </a:r>
            <a:r>
              <a:rPr lang="en-US" sz="2400" smtClean="0">
                <a:latin typeface="Tahoma" panose="020B0604030504040204" pitchFamily="34" charset="0"/>
                <a:ea typeface="Tahoma" panose="020B0604030504040204" pitchFamily="34" charset="0"/>
                <a:cs typeface="Tahoma" panose="020B0604030504040204" pitchFamily="34" charset="0"/>
              </a:rPr>
              <a:t>.</a:t>
            </a:r>
          </a:p>
          <a:p>
            <a:pPr algn="just"/>
            <a:r>
              <a:rPr lang="en-US" sz="2400" smtClean="0">
                <a:latin typeface="Tahoma" panose="020B0604030504040204" pitchFamily="34" charset="0"/>
                <a:ea typeface="Tahoma" panose="020B0604030504040204" pitchFamily="34" charset="0"/>
                <a:cs typeface="Tahoma" panose="020B0604030504040204" pitchFamily="34" charset="0"/>
              </a:rPr>
              <a:t>V</a:t>
            </a:r>
            <a:r>
              <a:rPr lang="vi-VN" sz="2400" smtClean="0">
                <a:latin typeface="Tahoma" panose="020B0604030504040204" pitchFamily="34" charset="0"/>
                <a:ea typeface="Tahoma" panose="020B0604030504040204" pitchFamily="34" charset="0"/>
                <a:cs typeface="Tahoma" panose="020B0604030504040204" pitchFamily="34" charset="0"/>
              </a:rPr>
              <a:t>ì </a:t>
            </a:r>
            <a:r>
              <a:rPr lang="vi-VN" sz="2400">
                <a:latin typeface="Tahoma" panose="020B0604030504040204" pitchFamily="34" charset="0"/>
                <a:ea typeface="Tahoma" panose="020B0604030504040204" pitchFamily="34" charset="0"/>
                <a:cs typeface="Tahoma" panose="020B0604030504040204" pitchFamily="34" charset="0"/>
              </a:rPr>
              <a:t>SPI là chuẩn truyền đồng bộ nên cần 1 đường giữ nhịp, mỗi nhịp trên chân SCK báo 1 bit dữ liệu đến hoặc đi. Đây là điểm khác biệt với truyền thông không đồng bộ mà chúng ta đã biết trong chuẩn UART. </a:t>
            </a:r>
            <a:endParaRPr lang="en-US" sz="2400" smtClean="0">
              <a:latin typeface="Tahoma" panose="020B0604030504040204" pitchFamily="34" charset="0"/>
              <a:ea typeface="Tahoma" panose="020B0604030504040204" pitchFamily="34" charset="0"/>
              <a:cs typeface="Tahoma" panose="020B0604030504040204" pitchFamily="34" charset="0"/>
            </a:endParaRPr>
          </a:p>
          <a:p>
            <a:pPr algn="just"/>
            <a:r>
              <a:rPr lang="vi-VN" sz="2400" smtClean="0">
                <a:latin typeface="Tahoma" panose="020B0604030504040204" pitchFamily="34" charset="0"/>
                <a:ea typeface="Tahoma" panose="020B0604030504040204" pitchFamily="34" charset="0"/>
                <a:cs typeface="Tahoma" panose="020B0604030504040204" pitchFamily="34" charset="0"/>
              </a:rPr>
              <a:t>Sự </a:t>
            </a:r>
            <a:r>
              <a:rPr lang="vi-VN" sz="2400">
                <a:latin typeface="Tahoma" panose="020B0604030504040204" pitchFamily="34" charset="0"/>
                <a:ea typeface="Tahoma" panose="020B0604030504040204" pitchFamily="34" charset="0"/>
                <a:cs typeface="Tahoma" panose="020B0604030504040204" pitchFamily="34" charset="0"/>
              </a:rPr>
              <a:t>tồn tại của chân SCK giúp quá trình </a:t>
            </a:r>
            <a:r>
              <a:rPr lang="vi-VN" sz="2400" smtClean="0">
                <a:latin typeface="Tahoma" panose="020B0604030504040204" pitchFamily="34" charset="0"/>
                <a:ea typeface="Tahoma" panose="020B0604030504040204" pitchFamily="34" charset="0"/>
                <a:cs typeface="Tahoma" panose="020B0604030504040204" pitchFamily="34" charset="0"/>
              </a:rPr>
              <a:t>t</a:t>
            </a:r>
            <a:r>
              <a:rPr lang="en-US" sz="2400" smtClean="0">
                <a:latin typeface="Tahoma" panose="020B0604030504040204" pitchFamily="34" charset="0"/>
                <a:ea typeface="Tahoma" panose="020B0604030504040204" pitchFamily="34" charset="0"/>
                <a:cs typeface="Tahoma" panose="020B0604030504040204" pitchFamily="34" charset="0"/>
              </a:rPr>
              <a:t>r</a:t>
            </a:r>
            <a:r>
              <a:rPr lang="vi-VN" sz="2400" smtClean="0">
                <a:latin typeface="Tahoma" panose="020B0604030504040204" pitchFamily="34" charset="0"/>
                <a:ea typeface="Tahoma" panose="020B0604030504040204" pitchFamily="34" charset="0"/>
                <a:cs typeface="Tahoma" panose="020B0604030504040204" pitchFamily="34" charset="0"/>
              </a:rPr>
              <a:t>uyền </a:t>
            </a:r>
            <a:r>
              <a:rPr lang="vi-VN" sz="2400">
                <a:latin typeface="Tahoma" panose="020B0604030504040204" pitchFamily="34" charset="0"/>
                <a:ea typeface="Tahoma" panose="020B0604030504040204" pitchFamily="34" charset="0"/>
                <a:cs typeface="Tahoma" panose="020B0604030504040204" pitchFamily="34" charset="0"/>
              </a:rPr>
              <a:t>ít bị lỗi và vì thế tốc độ truyền của SPI có thể đạt rất cao. </a:t>
            </a:r>
            <a:endParaRPr lang="en-US" sz="2400" smtClean="0">
              <a:latin typeface="Tahoma" panose="020B0604030504040204" pitchFamily="34" charset="0"/>
              <a:ea typeface="Tahoma" panose="020B0604030504040204" pitchFamily="34" charset="0"/>
              <a:cs typeface="Tahoma" panose="020B0604030504040204" pitchFamily="34" charset="0"/>
            </a:endParaRPr>
          </a:p>
          <a:p>
            <a:pPr algn="just"/>
            <a:r>
              <a:rPr lang="vi-VN" sz="2400" smtClean="0">
                <a:latin typeface="Tahoma" panose="020B0604030504040204" pitchFamily="34" charset="0"/>
                <a:ea typeface="Tahoma" panose="020B0604030504040204" pitchFamily="34" charset="0"/>
                <a:cs typeface="Tahoma" panose="020B0604030504040204" pitchFamily="34" charset="0"/>
              </a:rPr>
              <a:t>Xung </a:t>
            </a:r>
            <a:r>
              <a:rPr lang="vi-VN" sz="2400">
                <a:latin typeface="Tahoma" panose="020B0604030504040204" pitchFamily="34" charset="0"/>
                <a:ea typeface="Tahoma" panose="020B0604030504040204" pitchFamily="34" charset="0"/>
                <a:cs typeface="Tahoma" panose="020B0604030504040204" pitchFamily="34" charset="0"/>
              </a:rPr>
              <a:t>nhịp chỉ được tạo ra bởi chip Master</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http://k2.arduino.vn/img/2016/08/01/0/2827_882450-1470022219-0-arudiuno-spi-p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082" y="1469694"/>
            <a:ext cx="4104910" cy="3460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1731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64611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Các dạng giao tiếp</a:t>
            </a:r>
          </a:p>
        </p:txBody>
      </p:sp>
      <p:sp>
        <p:nvSpPr>
          <p:cNvPr id="9" name="Rectangle 8"/>
          <p:cNvSpPr/>
          <p:nvPr/>
        </p:nvSpPr>
        <p:spPr>
          <a:xfrm>
            <a:off x="927485" y="1593819"/>
            <a:ext cx="6453030" cy="1569660"/>
          </a:xfrm>
          <a:prstGeom prst="rect">
            <a:avLst/>
          </a:prstGeom>
        </p:spPr>
        <p:txBody>
          <a:bodyPr wrap="square">
            <a:spAutoFit/>
          </a:bodyPr>
          <a:lstStyle/>
          <a:p>
            <a:pPr algn="just"/>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MISO– Master Input / Slave Output: </a:t>
            </a:r>
            <a:r>
              <a:rPr lang="vi-VN" sz="2400" b="1"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chip </a:t>
            </a:r>
            <a:r>
              <a:rPr lang="vi-VN" sz="2400" smtClean="0">
                <a:latin typeface="Tahoma" panose="020B0604030504040204" pitchFamily="34" charset="0"/>
                <a:ea typeface="Tahoma" panose="020B0604030504040204" pitchFamily="34" charset="0"/>
                <a:cs typeface="Tahoma" panose="020B0604030504040204" pitchFamily="34" charset="0"/>
              </a:rPr>
              <a:t>Master</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Input </a:t>
            </a:r>
            <a:r>
              <a:rPr lang="en-US" sz="2400" smtClean="0">
                <a:latin typeface="Tahoma" panose="020B0604030504040204" pitchFamily="34" charset="0"/>
                <a:ea typeface="Tahoma" panose="020B0604030504040204" pitchFamily="34" charset="0"/>
                <a:cs typeface="Tahoma" panose="020B0604030504040204" pitchFamily="34" charset="0"/>
              </a:rPr>
              <a:t>vs </a:t>
            </a:r>
            <a:r>
              <a:rPr lang="vi-VN" sz="2400" smtClean="0">
                <a:latin typeface="Tahoma" panose="020B0604030504040204" pitchFamily="34" charset="0"/>
                <a:ea typeface="Tahoma" panose="020B0604030504040204" pitchFamily="34" charset="0"/>
                <a:cs typeface="Tahoma" panose="020B0604030504040204" pitchFamily="34" charset="0"/>
              </a:rPr>
              <a:t>chip Slave</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Output</a:t>
            </a:r>
            <a:r>
              <a:rPr lang="en-US" sz="2400" smtClean="0">
                <a:latin typeface="Tahoma" panose="020B0604030504040204" pitchFamily="34" charset="0"/>
                <a:ea typeface="Tahoma" panose="020B0604030504040204" pitchFamily="34" charset="0"/>
                <a:cs typeface="Tahoma" panose="020B0604030504040204" pitchFamily="34" charset="0"/>
              </a:rPr>
              <a:t>.</a:t>
            </a:r>
          </a:p>
          <a:p>
            <a:pPr algn="just"/>
            <a:r>
              <a:rPr lang="vi-VN" sz="2400">
                <a:latin typeface="Tahoma" panose="020B0604030504040204" pitchFamily="34" charset="0"/>
                <a:ea typeface="Tahoma" panose="020B0604030504040204" pitchFamily="34" charset="0"/>
                <a:cs typeface="Tahoma" panose="020B0604030504040204" pitchFamily="34" charset="0"/>
              </a:rPr>
              <a:t>MISO của Master và các Slaves được nối trực tiếp với </a:t>
            </a:r>
            <a:r>
              <a:rPr lang="vi-VN" sz="2400" smtClean="0">
                <a:latin typeface="Tahoma" panose="020B0604030504040204" pitchFamily="34" charset="0"/>
                <a:ea typeface="Tahoma" panose="020B0604030504040204" pitchFamily="34" charset="0"/>
                <a:cs typeface="Tahoma" panose="020B0604030504040204" pitchFamily="34" charset="0"/>
              </a:rPr>
              <a:t>nhau</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http://k2.arduino.vn/img/2016/08/01/0/2827_882450-1470022219-0-arudiuno-spi-p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082" y="1469694"/>
            <a:ext cx="4104910" cy="34603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86269" y="3274030"/>
            <a:ext cx="6453030" cy="2308324"/>
          </a:xfrm>
          <a:prstGeom prst="rect">
            <a:avLst/>
          </a:prstGeom>
        </p:spPr>
        <p:txBody>
          <a:bodyPr wrap="square">
            <a:spAutoFit/>
          </a:bodyPr>
          <a:lstStyle/>
          <a:p>
            <a:pPr algn="just"/>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SS – Slave </a:t>
            </a:r>
            <a:r>
              <a:rPr lang="en-US" sz="2400" b="1" smtClean="0">
                <a:solidFill>
                  <a:srgbClr val="FF0000"/>
                </a:solidFill>
                <a:latin typeface="Tahoma" panose="020B0604030504040204" pitchFamily="34" charset="0"/>
                <a:ea typeface="Tahoma" panose="020B0604030504040204" pitchFamily="34" charset="0"/>
                <a:cs typeface="Tahoma" panose="020B0604030504040204" pitchFamily="34" charset="0"/>
              </a:rPr>
              <a:t>Select: </a:t>
            </a:r>
            <a:r>
              <a:rPr lang="vi-VN" sz="2400" b="1"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chọn Slave cần giap </a:t>
            </a:r>
            <a:r>
              <a:rPr lang="vi-VN" sz="2400" smtClean="0">
                <a:latin typeface="Tahoma" panose="020B0604030504040204" pitchFamily="34" charset="0"/>
                <a:ea typeface="Tahoma" panose="020B0604030504040204" pitchFamily="34" charset="0"/>
                <a:cs typeface="Tahoma" panose="020B0604030504040204" pitchFamily="34" charset="0"/>
              </a:rPr>
              <a:t>tiếp</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endParaRPr lang="en-US" sz="2400" smtClean="0">
              <a:latin typeface="Tahoma" panose="020B0604030504040204" pitchFamily="34" charset="0"/>
              <a:ea typeface="Tahoma" panose="020B0604030504040204" pitchFamily="34" charset="0"/>
              <a:cs typeface="Tahoma" panose="020B0604030504040204" pitchFamily="34" charset="0"/>
            </a:endParaRPr>
          </a:p>
          <a:p>
            <a:pPr algn="just"/>
            <a:r>
              <a:rPr lang="vi-VN" sz="2400" smtClean="0">
                <a:latin typeface="Tahoma" panose="020B0604030504040204" pitchFamily="34" charset="0"/>
                <a:ea typeface="Tahoma" panose="020B0604030504040204" pitchFamily="34" charset="0"/>
                <a:cs typeface="Tahoma" panose="020B0604030504040204" pitchFamily="34" charset="0"/>
              </a:rPr>
              <a:t>trên </a:t>
            </a:r>
            <a:r>
              <a:rPr lang="vi-VN" sz="2400">
                <a:latin typeface="Tahoma" panose="020B0604030504040204" pitchFamily="34" charset="0"/>
                <a:ea typeface="Tahoma" panose="020B0604030504040204" pitchFamily="34" charset="0"/>
                <a:cs typeface="Tahoma" panose="020B0604030504040204" pitchFamily="34" charset="0"/>
              </a:rPr>
              <a:t>các chip Slave đường SS sẽ ở mức cao khi không làm việc</a:t>
            </a:r>
            <a:r>
              <a:rPr lang="en-US" sz="2400" smtClean="0">
                <a:latin typeface="Tahoma" panose="020B0604030504040204" pitchFamily="34" charset="0"/>
                <a:ea typeface="Tahoma" panose="020B0604030504040204" pitchFamily="34" charset="0"/>
                <a:cs typeface="Tahoma" panose="020B0604030504040204" pitchFamily="34" charset="0"/>
              </a:rPr>
              <a:t>.</a:t>
            </a:r>
          </a:p>
          <a:p>
            <a:pPr algn="just"/>
            <a:r>
              <a:rPr lang="vi-VN" sz="2400">
                <a:latin typeface="Tahoma" panose="020B0604030504040204" pitchFamily="34" charset="0"/>
                <a:ea typeface="Tahoma" panose="020B0604030504040204" pitchFamily="34" charset="0"/>
                <a:cs typeface="Tahoma" panose="020B0604030504040204" pitchFamily="34" charset="0"/>
              </a:rPr>
              <a:t>Nếu chip Master kéo đường SS của một Slave nào đó xuống mức thấp thì việc giao tiếp sẽ xảy ra giữa Master và Slave đó</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85378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7780520"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Cách thức hoạt động</a:t>
            </a:r>
          </a:p>
        </p:txBody>
      </p:sp>
      <p:sp>
        <p:nvSpPr>
          <p:cNvPr id="9" name="Rectangle 8"/>
          <p:cNvSpPr/>
          <p:nvPr/>
        </p:nvSpPr>
        <p:spPr>
          <a:xfrm>
            <a:off x="927485" y="1593819"/>
            <a:ext cx="10672332" cy="2308324"/>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M</a:t>
            </a:r>
            <a:r>
              <a:rPr lang="vi-VN" sz="2400" smtClean="0">
                <a:latin typeface="Tahoma" panose="020B0604030504040204" pitchFamily="34" charset="0"/>
                <a:ea typeface="Tahoma" panose="020B0604030504040204" pitchFamily="34" charset="0"/>
                <a:cs typeface="Tahoma" panose="020B0604030504040204" pitchFamily="34" charset="0"/>
              </a:rPr>
              <a:t>ỗi </a:t>
            </a:r>
            <a:r>
              <a:rPr lang="vi-VN" sz="2400">
                <a:latin typeface="Tahoma" panose="020B0604030504040204" pitchFamily="34" charset="0"/>
                <a:ea typeface="Tahoma" panose="020B0604030504040204" pitchFamily="34" charset="0"/>
                <a:cs typeface="Tahoma" panose="020B0604030504040204" pitchFamily="34" charset="0"/>
              </a:rPr>
              <a:t>chip Master hay Slave có một thanh ghi dữ liệu 8 bits. Cứ mỗi xung nhịp do Master tạo ra trên đường giữ nhịp </a:t>
            </a:r>
            <a:r>
              <a:rPr lang="vi-VN" sz="2400">
                <a:solidFill>
                  <a:srgbClr val="FF0000"/>
                </a:solidFill>
                <a:latin typeface="Tahoma" panose="020B0604030504040204" pitchFamily="34" charset="0"/>
                <a:ea typeface="Tahoma" panose="020B0604030504040204" pitchFamily="34" charset="0"/>
                <a:cs typeface="Tahoma" panose="020B0604030504040204" pitchFamily="34" charset="0"/>
              </a:rPr>
              <a:t>SCK</a:t>
            </a:r>
            <a:r>
              <a:rPr lang="vi-VN" sz="2400">
                <a:latin typeface="Tahoma" panose="020B0604030504040204" pitchFamily="34" charset="0"/>
                <a:ea typeface="Tahoma" panose="020B0604030504040204" pitchFamily="34" charset="0"/>
                <a:cs typeface="Tahoma" panose="020B0604030504040204" pitchFamily="34" charset="0"/>
              </a:rPr>
              <a:t>, một bit trong thanh ghi dữ liệu của Master được truyền qua Slave trên đường </a:t>
            </a:r>
            <a:r>
              <a:rPr lang="vi-VN" sz="2400">
                <a:solidFill>
                  <a:srgbClr val="FF0000"/>
                </a:solidFill>
                <a:latin typeface="Tahoma" panose="020B0604030504040204" pitchFamily="34" charset="0"/>
                <a:ea typeface="Tahoma" panose="020B0604030504040204" pitchFamily="34" charset="0"/>
                <a:cs typeface="Tahoma" panose="020B0604030504040204" pitchFamily="34" charset="0"/>
              </a:rPr>
              <a:t>MOSI</a:t>
            </a:r>
            <a:r>
              <a:rPr lang="vi-VN" sz="2400">
                <a:latin typeface="Tahoma" panose="020B0604030504040204" pitchFamily="34" charset="0"/>
                <a:ea typeface="Tahoma" panose="020B0604030504040204" pitchFamily="34" charset="0"/>
                <a:cs typeface="Tahoma" panose="020B0604030504040204" pitchFamily="34" charset="0"/>
              </a:rPr>
              <a:t>, đồng thời một bit trong thanh ghi dữ liệu của chip Slave cũng được truyền qua Master trên đường </a:t>
            </a:r>
            <a:r>
              <a:rPr lang="vi-VN" sz="2400">
                <a:solidFill>
                  <a:srgbClr val="FF0000"/>
                </a:solidFill>
                <a:latin typeface="Tahoma" panose="020B0604030504040204" pitchFamily="34" charset="0"/>
                <a:ea typeface="Tahoma" panose="020B0604030504040204" pitchFamily="34" charset="0"/>
                <a:cs typeface="Tahoma" panose="020B0604030504040204" pitchFamily="34" charset="0"/>
              </a:rPr>
              <a:t>MISO</a:t>
            </a:r>
            <a:r>
              <a:rPr lang="vi-VN" sz="2400">
                <a:latin typeface="Tahoma" panose="020B0604030504040204" pitchFamily="34" charset="0"/>
                <a:ea typeface="Tahoma" panose="020B0604030504040204" pitchFamily="34" charset="0"/>
                <a:cs typeface="Tahoma" panose="020B0604030504040204" pitchFamily="34" charset="0"/>
              </a:rPr>
              <a:t>. Do 2 gói dữ liệu trên 2 chip được gởi qua lại đồng thời nên quá trình truyền dữ liệu này được gọi là “song công”.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tps://4.bp.blogspot.com/-_Y3LXq43nnU/WxnnZ-QaVNI/AAAAAAAAAUs/cb-CdVmUTwg9lc2VsiM6zxwrUALqvOkOQCPcBGAYYCw/s1600/image00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0641" y="3994476"/>
            <a:ext cx="6366782" cy="239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1147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7780520"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Tổ chức thanh ghi</a:t>
            </a:r>
          </a:p>
        </p:txBody>
      </p:sp>
      <p:sp>
        <p:nvSpPr>
          <p:cNvPr id="9" name="Rectangle 8"/>
          <p:cNvSpPr/>
          <p:nvPr/>
        </p:nvSpPr>
        <p:spPr>
          <a:xfrm>
            <a:off x="927485" y="1593819"/>
            <a:ext cx="10672332" cy="830997"/>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SPI trên AVR được vận hành bởi 3 thanh ghi bao gồm thanh ghi điều khiển SPCR , thanh ghi trạng thái SPSR và thanh ghi dữ liệu SPDR.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https://4.bp.blogspot.com/-YX_Y6nl4Yqw/WxtaxqN9H-I/AAAAAAAAAoM/mhd4DaNhGM8Jn14cu8HEwkjXuDpyE3RFwCLcBGAs/s1600/image0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465" y="2694324"/>
            <a:ext cx="4876800" cy="7566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3.bp.blogspot.com/-Dn11NE00Uwc/WxtbFUT07VI/AAAAAAAAAoc/7iaYM6AaYzwukRc48VMZn7w0XuShHR2EQCEwYBhgL/s1600/image0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549" y="3720475"/>
            <a:ext cx="4876800" cy="7552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PI of the AVR | maxEmbedd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2465" y="4704158"/>
            <a:ext cx="4863884" cy="7676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27485" y="2657146"/>
            <a:ext cx="5751864" cy="830997"/>
          </a:xfrm>
          <a:prstGeom prst="rect">
            <a:avLst/>
          </a:prstGeom>
        </p:spPr>
        <p:txBody>
          <a:bodyPr wrap="square">
            <a:spAutoFit/>
          </a:bodyPr>
          <a:lstStyle/>
          <a:p>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SPCR (SPI Control Register): </a:t>
            </a:r>
            <a:r>
              <a:rPr lang="en-US" sz="2400" smtClean="0">
                <a:latin typeface="Tahoma" panose="020B0604030504040204" pitchFamily="34" charset="0"/>
                <a:ea typeface="Tahoma" panose="020B0604030504040204" pitchFamily="34" charset="0"/>
                <a:cs typeface="Tahoma" panose="020B0604030504040204" pitchFamily="34" charset="0"/>
              </a:rPr>
              <a:t>thanh </a:t>
            </a:r>
            <a:r>
              <a:rPr lang="en-US" sz="2400">
                <a:latin typeface="Tahoma" panose="020B0604030504040204" pitchFamily="34" charset="0"/>
                <a:ea typeface="Tahoma" panose="020B0604030504040204" pitchFamily="34" charset="0"/>
                <a:cs typeface="Tahoma" panose="020B0604030504040204" pitchFamily="34" charset="0"/>
              </a:rPr>
              <a:t>ghi 8 bit điều khiển tất cả hoạt động của SPI. </a:t>
            </a:r>
          </a:p>
        </p:txBody>
      </p:sp>
      <p:sp>
        <p:nvSpPr>
          <p:cNvPr id="11" name="Rectangle 10"/>
          <p:cNvSpPr/>
          <p:nvPr/>
        </p:nvSpPr>
        <p:spPr>
          <a:xfrm>
            <a:off x="927485" y="3682612"/>
            <a:ext cx="5751864" cy="830997"/>
          </a:xfrm>
          <a:prstGeom prst="rect">
            <a:avLst/>
          </a:prstGeom>
        </p:spPr>
        <p:txBody>
          <a:bodyPr wrap="square">
            <a:spAutoFit/>
          </a:bodyPr>
          <a:lstStyle/>
          <a:p>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SPSR (SPI Status Register</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thanh ghi trạng thái của module SPI. </a:t>
            </a:r>
          </a:p>
        </p:txBody>
      </p:sp>
      <p:sp>
        <p:nvSpPr>
          <p:cNvPr id="12" name="Rectangle 11"/>
          <p:cNvSpPr/>
          <p:nvPr/>
        </p:nvSpPr>
        <p:spPr>
          <a:xfrm>
            <a:off x="927485" y="4796666"/>
            <a:ext cx="5751864" cy="830997"/>
          </a:xfrm>
          <a:prstGeom prst="rect">
            <a:avLst/>
          </a:prstGeom>
        </p:spPr>
        <p:txBody>
          <a:bodyPr wrap="square">
            <a:spAutoFit/>
          </a:bodyPr>
          <a:lstStyle/>
          <a:p>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SPDR (SPI Data Register): </a:t>
            </a:r>
            <a:r>
              <a:rPr lang="en-US" sz="2400">
                <a:latin typeface="Tahoma" panose="020B0604030504040204" pitchFamily="34" charset="0"/>
                <a:ea typeface="Tahoma" panose="020B0604030504040204" pitchFamily="34" charset="0"/>
                <a:cs typeface="Tahoma" panose="020B0604030504040204" pitchFamily="34" charset="0"/>
              </a:rPr>
              <a:t>thanh ghi dữ liệu của SPI. </a:t>
            </a:r>
          </a:p>
        </p:txBody>
      </p:sp>
    </p:spTree>
    <p:extLst>
      <p:ext uri="{BB962C8B-B14F-4D97-AF65-F5344CB8AC3E}">
        <p14:creationId xmlns:p14="http://schemas.microsoft.com/office/powerpoint/2010/main" val="38402500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7780520"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Tổ chức thanh ghi</a:t>
            </a:r>
          </a:p>
        </p:txBody>
      </p:sp>
      <p:sp>
        <p:nvSpPr>
          <p:cNvPr id="9" name="Rectangle 8"/>
          <p:cNvSpPr/>
          <p:nvPr/>
        </p:nvSpPr>
        <p:spPr>
          <a:xfrm>
            <a:off x="927485" y="2017283"/>
            <a:ext cx="10672332" cy="1200329"/>
          </a:xfrm>
          <a:prstGeom prst="rect">
            <a:avLst/>
          </a:prstGeom>
        </p:spPr>
        <p:txBody>
          <a:bodyPr wrap="square">
            <a:spAutoFit/>
          </a:bodyPr>
          <a:lstStyle/>
          <a:p>
            <a:pPr algn="just"/>
            <a:r>
              <a:rPr lang="vi-VN" sz="2400">
                <a:solidFill>
                  <a:srgbClr val="FFFF00"/>
                </a:solidFill>
                <a:latin typeface="Tahoma" panose="020B0604030504040204" pitchFamily="34" charset="0"/>
                <a:ea typeface="Tahoma" panose="020B0604030504040204" pitchFamily="34" charset="0"/>
                <a:cs typeface="Tahoma" panose="020B0604030504040204" pitchFamily="34" charset="0"/>
              </a:rPr>
              <a:t>Bit 7- SPIE (SPI Interrupt Enable) </a:t>
            </a:r>
            <a:r>
              <a:rPr lang="vi-VN" sz="2400">
                <a:latin typeface="Tahoma" panose="020B0604030504040204" pitchFamily="34" charset="0"/>
                <a:ea typeface="Tahoma" panose="020B0604030504040204" pitchFamily="34" charset="0"/>
                <a:cs typeface="Tahoma" panose="020B0604030504040204" pitchFamily="34" charset="0"/>
              </a:rPr>
              <a:t>bit cho phép ngắt </a:t>
            </a:r>
            <a:r>
              <a:rPr lang="vi-VN" sz="2400" smtClean="0">
                <a:latin typeface="Tahoma" panose="020B0604030504040204" pitchFamily="34" charset="0"/>
                <a:ea typeface="Tahoma" panose="020B0604030504040204" pitchFamily="34" charset="0"/>
                <a:cs typeface="Tahoma" panose="020B0604030504040204" pitchFamily="34" charset="0"/>
              </a:rPr>
              <a:t>SPI</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Nếu bit này được set bằng 1 và bit I trong thanh ghi trạng thái được set bằng 1 (sei), 1 ngắt sẽ xảy ra sau khi một gói dữ liệu được truyền hoặc nhận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https://4.bp.blogspot.com/-YX_Y6nl4Yqw/WxtaxqN9H-I/AAAAAAAAAoM/mhd4DaNhGM8Jn14cu8HEwkjXuDpyE3RFwCLcBGAs/s1600/image0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0694" y="1134335"/>
            <a:ext cx="4876800" cy="75664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925162" y="3478679"/>
            <a:ext cx="10672332" cy="830997"/>
          </a:xfrm>
          <a:prstGeom prst="rect">
            <a:avLst/>
          </a:prstGeom>
        </p:spPr>
        <p:txBody>
          <a:bodyPr wrap="square">
            <a:spAutoFit/>
          </a:bodyPr>
          <a:lstStyle/>
          <a:p>
            <a:pPr algn="just"/>
            <a:r>
              <a:rPr lang="vi-VN" sz="2400">
                <a:solidFill>
                  <a:srgbClr val="FFFF00"/>
                </a:solidFill>
                <a:latin typeface="Tahoma" panose="020B0604030504040204" pitchFamily="34" charset="0"/>
                <a:ea typeface="Tahoma" panose="020B0604030504040204" pitchFamily="34" charset="0"/>
                <a:cs typeface="Tahoma" panose="020B0604030504040204" pitchFamily="34" charset="0"/>
              </a:rPr>
              <a:t>Bit 6 – SPE (SPI Enable) </a:t>
            </a:r>
            <a:r>
              <a:rPr lang="vi-VN" sz="2400">
                <a:latin typeface="Tahoma" panose="020B0604030504040204" pitchFamily="34" charset="0"/>
                <a:ea typeface="Tahoma" panose="020B0604030504040204" pitchFamily="34" charset="0"/>
                <a:cs typeface="Tahoma" panose="020B0604030504040204" pitchFamily="34" charset="0"/>
              </a:rPr>
              <a:t>set bit </a:t>
            </a:r>
            <a:r>
              <a:rPr lang="vi-VN" sz="2400" smtClean="0">
                <a:latin typeface="Tahoma" panose="020B0604030504040204" pitchFamily="34" charset="0"/>
                <a:ea typeface="Tahoma" panose="020B0604030504040204" pitchFamily="34" charset="0"/>
                <a:cs typeface="Tahoma" panose="020B0604030504040204" pitchFamily="34" charset="0"/>
              </a:rPr>
              <a:t>lên </a:t>
            </a:r>
            <a:r>
              <a:rPr lang="vi-VN" sz="2400">
                <a:latin typeface="Tahoma" panose="020B0604030504040204" pitchFamily="34" charset="0"/>
                <a:ea typeface="Tahoma" panose="020B0604030504040204" pitchFamily="34" charset="0"/>
                <a:cs typeface="Tahoma" panose="020B0604030504040204" pitchFamily="34" charset="0"/>
              </a:rPr>
              <a:t>1 để cho phép bộ SPI hoạt động. Nếu SPIE=0 thì module SPI dừng hoạt động</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888445" y="4503865"/>
            <a:ext cx="10672332" cy="1569660"/>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Bit 5 – DORD (Data Order) </a:t>
            </a:r>
            <a:r>
              <a:rPr lang="vi-VN" sz="2400">
                <a:latin typeface="Tahoma" panose="020B0604030504040204" pitchFamily="34" charset="0"/>
                <a:ea typeface="Tahoma" panose="020B0604030504040204" pitchFamily="34" charset="0"/>
                <a:cs typeface="Tahoma" panose="020B0604030504040204" pitchFamily="34" charset="0"/>
              </a:rPr>
              <a:t>chỉ định thứ tự dữ liệu các bit được truyền và nhận trên các đường MISO và MOSI, khi DORD=0 bit có trọng số lớn nhất của dữ liệu được truyền trước (MSB) </a:t>
            </a:r>
            <a:r>
              <a:rPr lang="en-US" sz="2400" smtClean="0">
                <a:latin typeface="Tahoma" panose="020B0604030504040204" pitchFamily="34" charset="0"/>
                <a:ea typeface="Tahoma" panose="020B0604030504040204" pitchFamily="34" charset="0"/>
                <a:cs typeface="Tahoma" panose="020B0604030504040204" pitchFamily="34" charset="0"/>
              </a:rPr>
              <a:t>và </a:t>
            </a:r>
            <a:r>
              <a:rPr lang="vi-VN" sz="2400" smtClean="0">
                <a:latin typeface="Tahoma" panose="020B0604030504040204" pitchFamily="34" charset="0"/>
                <a:ea typeface="Tahoma" panose="020B0604030504040204" pitchFamily="34" charset="0"/>
                <a:cs typeface="Tahoma" panose="020B0604030504040204" pitchFamily="34" charset="0"/>
              </a:rPr>
              <a:t>ngược lại.</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smtClean="0">
                <a:solidFill>
                  <a:srgbClr val="00B050"/>
                </a:solidFill>
                <a:latin typeface="Tahoma" panose="020B0604030504040204" pitchFamily="34" charset="0"/>
                <a:ea typeface="Tahoma" panose="020B0604030504040204" pitchFamily="34" charset="0"/>
                <a:cs typeface="Tahoma" panose="020B0604030504040204" pitchFamily="34" charset="0"/>
              </a:rPr>
              <a:t>Chú ý cả Master và Slave phải cùng giá trị thiết lập DORD.</a:t>
            </a:r>
          </a:p>
        </p:txBody>
      </p:sp>
    </p:spTree>
    <p:extLst>
      <p:ext uri="{BB962C8B-B14F-4D97-AF65-F5344CB8AC3E}">
        <p14:creationId xmlns:p14="http://schemas.microsoft.com/office/powerpoint/2010/main" val="35580676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7780520"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Tổ chức thanh ghi</a:t>
            </a:r>
          </a:p>
        </p:txBody>
      </p:sp>
      <p:sp>
        <p:nvSpPr>
          <p:cNvPr id="9" name="Rectangle 8"/>
          <p:cNvSpPr/>
          <p:nvPr/>
        </p:nvSpPr>
        <p:spPr>
          <a:xfrm>
            <a:off x="927485" y="2017283"/>
            <a:ext cx="10672332" cy="830997"/>
          </a:xfrm>
          <a:prstGeom prst="rect">
            <a:avLst/>
          </a:prstGeom>
        </p:spPr>
        <p:txBody>
          <a:bodyPr wrap="square">
            <a:spAutoFit/>
          </a:bodyPr>
          <a:lstStyle/>
          <a:p>
            <a:pPr algn="just"/>
            <a:r>
              <a:rPr lang="vi-VN" sz="2400">
                <a:solidFill>
                  <a:srgbClr val="FFFF00"/>
                </a:solidFill>
                <a:latin typeface="Tahoma" panose="020B0604030504040204" pitchFamily="34" charset="0"/>
                <a:ea typeface="Tahoma" panose="020B0604030504040204" pitchFamily="34" charset="0"/>
                <a:cs typeface="Tahoma" panose="020B0604030504040204" pitchFamily="34" charset="0"/>
              </a:rPr>
              <a:t>Bit 4 – MSTR (Master/Slave Select) </a:t>
            </a:r>
            <a:r>
              <a:rPr lang="vi-VN" sz="2400">
                <a:latin typeface="Tahoma" panose="020B0604030504040204" pitchFamily="34" charset="0"/>
                <a:ea typeface="Tahoma" panose="020B0604030504040204" pitchFamily="34" charset="0"/>
                <a:cs typeface="Tahoma" panose="020B0604030504040204" pitchFamily="34" charset="0"/>
              </a:rPr>
              <a:t>nếu MSTR =</a:t>
            </a:r>
            <a:r>
              <a:rPr lang="vi-VN" sz="2400" smtClean="0">
                <a:latin typeface="Tahoma" panose="020B0604030504040204" pitchFamily="34" charset="0"/>
                <a:ea typeface="Tahoma" panose="020B0604030504040204" pitchFamily="34" charset="0"/>
                <a:cs typeface="Tahoma" panose="020B0604030504040204" pitchFamily="34" charset="0"/>
              </a:rPr>
              <a:t>1</a:t>
            </a:r>
            <a:r>
              <a:rPr lang="en-US" sz="2400" smtClean="0">
                <a:latin typeface="Tahoma" panose="020B0604030504040204" pitchFamily="34" charset="0"/>
                <a:ea typeface="Tahoma" panose="020B0604030504040204" pitchFamily="34" charset="0"/>
                <a:cs typeface="Tahoma" panose="020B0604030504040204" pitchFamily="34" charset="0"/>
              </a:rPr>
              <a:t>, AVR đóng vai trò </a:t>
            </a:r>
            <a:r>
              <a:rPr lang="vi-VN" sz="2400" smtClean="0">
                <a:latin typeface="Tahoma" panose="020B0604030504040204" pitchFamily="34" charset="0"/>
                <a:ea typeface="Tahoma" panose="020B0604030504040204" pitchFamily="34" charset="0"/>
                <a:cs typeface="Tahoma" panose="020B0604030504040204" pitchFamily="34" charset="0"/>
              </a:rPr>
              <a:t>là </a:t>
            </a:r>
            <a:r>
              <a:rPr lang="vi-VN" sz="2400">
                <a:latin typeface="Tahoma" panose="020B0604030504040204" pitchFamily="34" charset="0"/>
                <a:ea typeface="Tahoma" panose="020B0604030504040204" pitchFamily="34" charset="0"/>
                <a:cs typeface="Tahoma" panose="020B0604030504040204" pitchFamily="34" charset="0"/>
              </a:rPr>
              <a:t>Master, ngược lại MSTR=0 thì </a:t>
            </a:r>
            <a:r>
              <a:rPr lang="en-US" sz="2400" smtClean="0">
                <a:latin typeface="Tahoma" panose="020B0604030504040204" pitchFamily="34" charset="0"/>
                <a:ea typeface="Tahoma" panose="020B0604030504040204" pitchFamily="34" charset="0"/>
                <a:cs typeface="Tahoma" panose="020B0604030504040204" pitchFamily="34" charset="0"/>
              </a:rPr>
              <a:t>VĐK có vai trò</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a:t>
            </a:r>
            <a:r>
              <a:rPr lang="vi-VN" sz="2400" smtClean="0">
                <a:latin typeface="Tahoma" panose="020B0604030504040204" pitchFamily="34" charset="0"/>
                <a:ea typeface="Tahoma" panose="020B0604030504040204" pitchFamily="34" charset="0"/>
                <a:cs typeface="Tahoma" panose="020B0604030504040204" pitchFamily="34" charset="0"/>
              </a:rPr>
              <a:t>Slave</a:t>
            </a:r>
            <a:r>
              <a:rPr lang="en-US" sz="2400" smtClean="0">
                <a:latin typeface="Tahoma" panose="020B0604030504040204" pitchFamily="34" charset="0"/>
                <a:ea typeface="Tahoma" panose="020B0604030504040204" pitchFamily="34" charset="0"/>
                <a:cs typeface="Tahoma" panose="020B0604030504040204" pitchFamily="34" charset="0"/>
              </a:rPr>
              <a:t>.</a:t>
            </a:r>
          </a:p>
        </p:txBody>
      </p:sp>
      <p:pic>
        <p:nvPicPr>
          <p:cNvPr id="3" name="Picture 2" descr="https://4.bp.blogspot.com/-YX_Y6nl4Yqw/WxtaxqN9H-I/AAAAAAAAAoM/mhd4DaNhGM8Jn14cu8HEwkjXuDpyE3RFwCLcBGAs/s1600/image0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0694" y="1134335"/>
            <a:ext cx="4876800" cy="75664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927485" y="3125279"/>
            <a:ext cx="10672332" cy="1200329"/>
          </a:xfrm>
          <a:prstGeom prst="rect">
            <a:avLst/>
          </a:prstGeom>
        </p:spPr>
        <p:txBody>
          <a:bodyPr wrap="square">
            <a:spAutoFit/>
          </a:bodyPr>
          <a:lstStyle/>
          <a:p>
            <a:pPr algn="just"/>
            <a:r>
              <a:rPr lang="vi-VN" sz="2400">
                <a:solidFill>
                  <a:srgbClr val="FFFF00"/>
                </a:solidFill>
                <a:latin typeface="Tahoma" panose="020B0604030504040204" pitchFamily="34" charset="0"/>
                <a:ea typeface="Tahoma" panose="020B0604030504040204" pitchFamily="34" charset="0"/>
                <a:cs typeface="Tahoma" panose="020B0604030504040204" pitchFamily="34" charset="0"/>
              </a:rPr>
              <a:t>Bit 3 và 2 – CPOL và CPHA </a:t>
            </a:r>
            <a:r>
              <a:rPr lang="vi-VN" sz="2400">
                <a:latin typeface="Tahoma" panose="020B0604030504040204" pitchFamily="34" charset="0"/>
                <a:ea typeface="Tahoma" panose="020B0604030504040204" pitchFamily="34" charset="0"/>
                <a:cs typeface="Tahoma" panose="020B0604030504040204" pitchFamily="34" charset="0"/>
              </a:rPr>
              <a:t>Sự kết hợp 2 bit này tạo thành 4 chế độ hoạt động của SPI. </a:t>
            </a:r>
            <a:r>
              <a:rPr lang="en-US" sz="2400" smtClean="0">
                <a:latin typeface="Tahoma" panose="020B0604030504040204" pitchFamily="34" charset="0"/>
                <a:ea typeface="Tahoma" panose="020B0604030504040204" pitchFamily="34" charset="0"/>
                <a:cs typeface="Tahoma" panose="020B0604030504040204" pitchFamily="34" charset="0"/>
              </a:rPr>
              <a:t>C</a:t>
            </a:r>
            <a:r>
              <a:rPr lang="vi-VN" sz="2400" smtClean="0">
                <a:latin typeface="Tahoma" panose="020B0604030504040204" pitchFamily="34" charset="0"/>
                <a:ea typeface="Tahoma" panose="020B0604030504040204" pitchFamily="34" charset="0"/>
                <a:cs typeface="Tahoma" panose="020B0604030504040204" pitchFamily="34" charset="0"/>
              </a:rPr>
              <a:t>họn </a:t>
            </a:r>
            <a:r>
              <a:rPr lang="vi-VN" sz="2400">
                <a:latin typeface="Tahoma" panose="020B0604030504040204" pitchFamily="34" charset="0"/>
                <a:ea typeface="Tahoma" panose="020B0604030504040204" pitchFamily="34" charset="0"/>
                <a:cs typeface="Tahoma" panose="020B0604030504040204" pitchFamily="34" charset="0"/>
              </a:rPr>
              <a:t>chế độ nào không quan trọng nhưng phải đảm bảo Master và Slave cùng chế độ hoạt động</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888445" y="4503865"/>
            <a:ext cx="10672332"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Bit 1:0 – </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CPR1: </a:t>
            </a:r>
            <a:r>
              <a:rPr lang="en-US" sz="2400" smtClean="0">
                <a:latin typeface="Tahoma" panose="020B0604030504040204" pitchFamily="34" charset="0"/>
                <a:ea typeface="Tahoma" panose="020B0604030504040204" pitchFamily="34" charset="0"/>
                <a:cs typeface="Tahoma" panose="020B0604030504040204" pitchFamily="34" charset="0"/>
              </a:rPr>
              <a:t>2</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bit này kết hợp với bit SPI2X trong thanh ghi SPSR cho phép chọn tốc độ giao tiếp SPI, tốc độ này được xác lập dựa trên tốc độ nguồn xung clock chia cho một hệ số chia</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716373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7780520"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Tổ chức thanh ghi</a:t>
            </a:r>
          </a:p>
        </p:txBody>
      </p:sp>
      <p:pic>
        <p:nvPicPr>
          <p:cNvPr id="3" name="Picture 2" descr="https://4.bp.blogspot.com/-YX_Y6nl4Yqw/WxtaxqN9H-I/AAAAAAAAAoM/mhd4DaNhGM8Jn14cu8HEwkjXuDpyE3RFwCLcBGAs/s1600/image0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339" y="680702"/>
            <a:ext cx="4876800" cy="75664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rot="16200000">
            <a:off x="209298" y="2380382"/>
            <a:ext cx="1802504"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CPHA = 0</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https://4.bp.blogspot.com/-Sc8plxVWljw/Wxta4kOXtEI/AAAAAAAAAoQ/FLE0TRQxjjAhjn80SXeyZs4WVNGALEnSQCLcBGAs/s1600/image0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98" y="1634112"/>
            <a:ext cx="4591050" cy="24003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1.bp.blogspot.com/-GxKdXOVts50/Wxta9Z2jvUI/AAAAAAAAAoU/9M6FlGFKPRc278Z4xsfWLyspDIC4UYLQwCLcBGAs/s1600/image00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101" y="1641899"/>
            <a:ext cx="4572000" cy="24003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rot="5400000">
            <a:off x="9988534" y="2780070"/>
            <a:ext cx="1802504"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CPHA = 1</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723" y="4214405"/>
            <a:ext cx="5001323" cy="1933845"/>
          </a:xfrm>
          <a:prstGeom prst="rect">
            <a:avLst/>
          </a:prstGeom>
        </p:spPr>
      </p:pic>
    </p:spTree>
    <p:extLst>
      <p:ext uri="{BB962C8B-B14F-4D97-AF65-F5344CB8AC3E}">
        <p14:creationId xmlns:p14="http://schemas.microsoft.com/office/powerpoint/2010/main" val="11001592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7780520"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Tổ chức thanh ghi</a:t>
            </a:r>
          </a:p>
        </p:txBody>
      </p:sp>
      <p:pic>
        <p:nvPicPr>
          <p:cNvPr id="1028" name="Picture 4" descr="https://3.bp.blogspot.com/-Dn11NE00Uwc/WxtbFUT07VI/AAAAAAAAAoc/7iaYM6AaYzwukRc48VMZn7w0XuShHR2EQCEwYBhgL/s1600/image0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9029" y="826360"/>
            <a:ext cx="4876800" cy="75527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36909" y="1716721"/>
            <a:ext cx="10218920" cy="830997"/>
          </a:xfrm>
          <a:prstGeom prst="rect">
            <a:avLst/>
          </a:prstGeom>
        </p:spPr>
        <p:txBody>
          <a:bodyPr wrap="square">
            <a:spAutoFit/>
          </a:bodyPr>
          <a:lstStyle/>
          <a:p>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Bit 7 – SPIF: </a:t>
            </a:r>
            <a:r>
              <a:rPr lang="en-US" sz="2400" smtClean="0">
                <a:latin typeface="Tahoma" panose="020B0604030504040204" pitchFamily="34" charset="0"/>
                <a:ea typeface="Tahoma" panose="020B0604030504040204" pitchFamily="34" charset="0"/>
                <a:cs typeface="Tahoma" panose="020B0604030504040204" pitchFamily="34" charset="0"/>
              </a:rPr>
              <a:t>C</a:t>
            </a:r>
            <a:r>
              <a:rPr lang="vi-VN" sz="2400" smtClean="0">
                <a:latin typeface="Tahoma" panose="020B0604030504040204" pitchFamily="34" charset="0"/>
                <a:ea typeface="Tahoma" panose="020B0604030504040204" pitchFamily="34" charset="0"/>
                <a:cs typeface="Tahoma" panose="020B0604030504040204" pitchFamily="34" charset="0"/>
              </a:rPr>
              <a:t>ờ </a:t>
            </a:r>
            <a:r>
              <a:rPr lang="vi-VN" sz="2400">
                <a:latin typeface="Tahoma" panose="020B0604030504040204" pitchFamily="34" charset="0"/>
                <a:ea typeface="Tahoma" panose="020B0604030504040204" pitchFamily="34" charset="0"/>
                <a:cs typeface="Tahoma" panose="020B0604030504040204" pitchFamily="34" charset="0"/>
              </a:rPr>
              <a:t>báo SPI, khi một gói dữ liệu đã được truyền hoặc nhận từ SPI, bit SPIF sẽ tự động được set </a:t>
            </a:r>
            <a:r>
              <a:rPr lang="vi-VN" sz="2400" smtClean="0">
                <a:latin typeface="Tahoma" panose="020B0604030504040204" pitchFamily="34" charset="0"/>
                <a:ea typeface="Tahoma" panose="020B0604030504040204" pitchFamily="34" charset="0"/>
                <a:cs typeface="Tahoma" panose="020B0604030504040204" pitchFamily="34" charset="0"/>
              </a:rPr>
              <a:t>l</a:t>
            </a:r>
            <a:r>
              <a:rPr lang="en-US" sz="2400">
                <a:latin typeface="Tahoma" panose="020B0604030504040204" pitchFamily="34" charset="0"/>
                <a:ea typeface="Tahoma" panose="020B0604030504040204" pitchFamily="34" charset="0"/>
                <a:cs typeface="Tahoma" panose="020B0604030504040204" pitchFamily="34" charset="0"/>
              </a:rPr>
              <a:t>ê</a:t>
            </a:r>
            <a:r>
              <a:rPr lang="vi-VN" sz="2400" smtClean="0">
                <a:latin typeface="Tahoma" panose="020B0604030504040204" pitchFamily="34" charset="0"/>
                <a:ea typeface="Tahoma" panose="020B0604030504040204" pitchFamily="34" charset="0"/>
                <a:cs typeface="Tahoma" panose="020B0604030504040204" pitchFamily="34" charset="0"/>
              </a:rPr>
              <a:t>n </a:t>
            </a:r>
            <a:r>
              <a:rPr lang="vi-VN" sz="2400">
                <a:latin typeface="Tahoma" panose="020B0604030504040204" pitchFamily="34" charset="0"/>
                <a:ea typeface="Tahoma" panose="020B0604030504040204" pitchFamily="34" charset="0"/>
                <a:cs typeface="Tahoma" panose="020B0604030504040204" pitchFamily="34" charset="0"/>
              </a:rPr>
              <a:t>1</a:t>
            </a:r>
            <a:r>
              <a:rPr lang="en-US" sz="2400" smtClean="0">
                <a:latin typeface="Tahoma" panose="020B0604030504040204" pitchFamily="34" charset="0"/>
                <a:ea typeface="Tahoma" panose="020B0604030504040204" pitchFamily="34" charset="0"/>
                <a:cs typeface="Tahoma" panose="020B0604030504040204" pitchFamily="34" charset="0"/>
              </a:rPr>
              <a:t>.</a:t>
            </a:r>
            <a:r>
              <a:rPr lang="en-US" sz="2400">
                <a:latin typeface="Tahoma" panose="020B0604030504040204" pitchFamily="34" charset="0"/>
                <a:ea typeface="Tahoma" panose="020B0604030504040204" pitchFamily="34" charset="0"/>
                <a:cs typeface="Tahoma" panose="020B0604030504040204" pitchFamily="34" charset="0"/>
              </a:rPr>
              <a:t> </a:t>
            </a:r>
          </a:p>
        </p:txBody>
      </p:sp>
      <p:sp>
        <p:nvSpPr>
          <p:cNvPr id="14" name="Rectangle 13"/>
          <p:cNvSpPr/>
          <p:nvPr/>
        </p:nvSpPr>
        <p:spPr>
          <a:xfrm>
            <a:off x="1036909" y="2690239"/>
            <a:ext cx="10218920" cy="1200329"/>
          </a:xfrm>
          <a:prstGeom prst="rect">
            <a:avLst/>
          </a:prstGeom>
        </p:spPr>
        <p:txBody>
          <a:bodyPr wrap="square">
            <a:spAutoFit/>
          </a:bodyPr>
          <a:lstStyle/>
          <a:p>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Bit 6 – WCOL: </a:t>
            </a:r>
            <a:r>
              <a:rPr lang="en-US" sz="2400" smtClean="0">
                <a:latin typeface="Tahoma" panose="020B0604030504040204" pitchFamily="34" charset="0"/>
                <a:ea typeface="Tahoma" panose="020B0604030504040204" pitchFamily="34" charset="0"/>
                <a:cs typeface="Tahoma" panose="020B0604030504040204" pitchFamily="34" charset="0"/>
              </a:rPr>
              <a:t>Bá</a:t>
            </a:r>
            <a:r>
              <a:rPr lang="vi-VN" sz="2400" smtClean="0">
                <a:latin typeface="Tahoma" panose="020B0604030504040204" pitchFamily="34" charset="0"/>
                <a:ea typeface="Tahoma" panose="020B0604030504040204" pitchFamily="34" charset="0"/>
                <a:cs typeface="Tahoma" panose="020B0604030504040204" pitchFamily="34" charset="0"/>
              </a:rPr>
              <a:t>o </a:t>
            </a:r>
            <a:r>
              <a:rPr lang="vi-VN" sz="2400">
                <a:latin typeface="Tahoma" panose="020B0604030504040204" pitchFamily="34" charset="0"/>
                <a:ea typeface="Tahoma" panose="020B0604030504040204" pitchFamily="34" charset="0"/>
                <a:cs typeface="Tahoma" panose="020B0604030504040204" pitchFamily="34" charset="0"/>
              </a:rPr>
              <a:t>va chạm dữ liệu (Write Colision), bit này được AVR set lên 1 nếu </a:t>
            </a:r>
            <a:r>
              <a:rPr lang="vi-VN" sz="2400" smtClean="0">
                <a:latin typeface="Tahoma" panose="020B0604030504040204" pitchFamily="34" charset="0"/>
                <a:ea typeface="Tahoma" panose="020B0604030504040204" pitchFamily="34" charset="0"/>
                <a:cs typeface="Tahoma" panose="020B0604030504040204" pitchFamily="34" charset="0"/>
              </a:rPr>
              <a:t>cố </a:t>
            </a:r>
            <a:r>
              <a:rPr lang="vi-VN" sz="2400">
                <a:latin typeface="Tahoma" panose="020B0604030504040204" pitchFamily="34" charset="0"/>
                <a:ea typeface="Tahoma" panose="020B0604030504040204" pitchFamily="34" charset="0"/>
                <a:cs typeface="Tahoma" panose="020B0604030504040204" pitchFamily="34" charset="0"/>
              </a:rPr>
              <a:t>tình viết 1 gói dữ liệu mới vào thanh ghi dữ liệu SPDR trong khi quá trình truyền nhận trước chưa kết thúc</a:t>
            </a:r>
            <a:r>
              <a:rPr lang="en-US" sz="2400" smtClean="0">
                <a:latin typeface="Tahoma" panose="020B0604030504040204" pitchFamily="34" charset="0"/>
                <a:ea typeface="Tahoma" panose="020B0604030504040204" pitchFamily="34" charset="0"/>
                <a:cs typeface="Tahoma" panose="020B0604030504040204" pitchFamily="34" charset="0"/>
              </a:rPr>
              <a:t>.</a:t>
            </a:r>
            <a:r>
              <a:rPr lang="en-US" sz="2400">
                <a:latin typeface="Tahoma" panose="020B0604030504040204" pitchFamily="34" charset="0"/>
                <a:ea typeface="Tahoma" panose="020B0604030504040204" pitchFamily="34" charset="0"/>
                <a:cs typeface="Tahoma" panose="020B0604030504040204" pitchFamily="34" charset="0"/>
              </a:rPr>
              <a:t> </a:t>
            </a:r>
          </a:p>
        </p:txBody>
      </p:sp>
      <p:sp>
        <p:nvSpPr>
          <p:cNvPr id="15" name="Rectangle 14"/>
          <p:cNvSpPr/>
          <p:nvPr/>
        </p:nvSpPr>
        <p:spPr>
          <a:xfrm>
            <a:off x="1036909" y="4117991"/>
            <a:ext cx="10218920" cy="830997"/>
          </a:xfrm>
          <a:prstGeom prst="rect">
            <a:avLst/>
          </a:prstGeom>
        </p:spPr>
        <p:txBody>
          <a:bodyPr wrap="square">
            <a:spAutoFit/>
          </a:bodyPr>
          <a:lstStyle/>
          <a:p>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Bit 0 – SPI2X: </a:t>
            </a:r>
            <a:r>
              <a:rPr lang="en-US" sz="2400" smtClean="0">
                <a:latin typeface="Tahoma" panose="020B0604030504040204" pitchFamily="34" charset="0"/>
                <a:ea typeface="Tahoma" panose="020B0604030504040204" pitchFamily="34" charset="0"/>
                <a:cs typeface="Tahoma" panose="020B0604030504040204" pitchFamily="34" charset="0"/>
              </a:rPr>
              <a:t>Bit </a:t>
            </a:r>
            <a:r>
              <a:rPr lang="en-US" sz="2400">
                <a:latin typeface="Tahoma" panose="020B0604030504040204" pitchFamily="34" charset="0"/>
                <a:ea typeface="Tahoma" panose="020B0604030504040204" pitchFamily="34" charset="0"/>
                <a:cs typeface="Tahoma" panose="020B0604030504040204" pitchFamily="34" charset="0"/>
              </a:rPr>
              <a:t>nhân đôi tốc độ truyền, bit này kết hợp với 2 bit SPR1:0 trong thanh ghi điều khiển SPCR xác lập tốc độ cho </a:t>
            </a:r>
            <a:r>
              <a:rPr lang="en-US" sz="2400" smtClean="0">
                <a:latin typeface="Tahoma" panose="020B0604030504040204" pitchFamily="34" charset="0"/>
                <a:ea typeface="Tahoma" panose="020B0604030504040204" pitchFamily="34" charset="0"/>
                <a:cs typeface="Tahoma" panose="020B0604030504040204" pitchFamily="34" charset="0"/>
              </a:rPr>
              <a:t>SPI.</a:t>
            </a:r>
            <a:r>
              <a:rPr lang="en-US" sz="240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442803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19791" y="252758"/>
            <a:ext cx="7022874" cy="922899"/>
          </a:xfrm>
        </p:spPr>
        <p:txBody>
          <a:bodyPr>
            <a:normAutofit/>
          </a:bodyPr>
          <a:lstStyle/>
          <a:p>
            <a:r>
              <a:rPr lang="en-US" sz="440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Sơ đồ nguyên lý</a:t>
            </a:r>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585" y="1175657"/>
            <a:ext cx="8402223" cy="4667901"/>
          </a:xfrm>
          <a:prstGeom prst="rect">
            <a:avLst/>
          </a:prstGeom>
        </p:spPr>
      </p:pic>
    </p:spTree>
    <p:extLst>
      <p:ext uri="{BB962C8B-B14F-4D97-AF65-F5344CB8AC3E}">
        <p14:creationId xmlns:p14="http://schemas.microsoft.com/office/powerpoint/2010/main" val="11553270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7780520"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Tổ chức thanh ghi</a:t>
            </a:r>
          </a:p>
        </p:txBody>
      </p:sp>
      <p:pic>
        <p:nvPicPr>
          <p:cNvPr id="1030" name="Picture 6" descr="The SPI of the AVR | maxEmbed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879" y="1786451"/>
            <a:ext cx="4863884" cy="7676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28349" y="2701815"/>
            <a:ext cx="10212462" cy="1569660"/>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SPDR (SPI Data Register): </a:t>
            </a:r>
            <a:r>
              <a:rPr lang="vi-VN" sz="2400">
                <a:latin typeface="Tahoma" panose="020B0604030504040204" pitchFamily="34" charset="0"/>
                <a:ea typeface="Tahoma" panose="020B0604030504040204" pitchFamily="34" charset="0"/>
                <a:cs typeface="Tahoma" panose="020B0604030504040204" pitchFamily="34" charset="0"/>
              </a:rPr>
              <a:t>Trên chip Master, ghi giá trị vào thanh ghi SPDR sẽ kích quá trình tuyền thông SPI. Trên chip Slave, dữ liệu nhận được từ Master sẽ lưu trong thanh ghi SPDR, dữ liệu được lưu sẵn trong SPDR sẽ được truyền cho Master</a:t>
            </a:r>
            <a:r>
              <a:rPr lang="en-US" sz="2400" smtClean="0">
                <a:latin typeface="Tahoma" panose="020B0604030504040204" pitchFamily="34" charset="0"/>
                <a:ea typeface="Tahoma" panose="020B0604030504040204" pitchFamily="34" charset="0"/>
                <a:cs typeface="Tahoma" panose="020B0604030504040204" pitchFamily="34" charset="0"/>
              </a:rPr>
              <a:t>.</a:t>
            </a:r>
            <a:r>
              <a:rPr lang="en-US" sz="240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9116965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162424"/>
            <a:ext cx="7780520" cy="461665"/>
          </a:xfrm>
          <a:prstGeom prst="rect">
            <a:avLst/>
          </a:prstGeom>
        </p:spPr>
        <p:txBody>
          <a:bodyPr wrap="square">
            <a:spAutoFit/>
          </a:bodyPr>
          <a:lstStyle/>
          <a:p>
            <a:pPr algn="just"/>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Sử dụng SPI trên AVR</a:t>
            </a:r>
            <a:endPar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1036909" y="1839787"/>
            <a:ext cx="10212462" cy="1200329"/>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SPI trên AVR hoạt động không khác nguyên lý chung của chuẩn SPI là mấy. Vận hành SPI trên AVR được thực hiện dựa trên việc ghi và đọc 3 các thanh ghi SPCR, SPSR và SPDR</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1036909" y="3194510"/>
            <a:ext cx="10212462" cy="1569660"/>
          </a:xfrm>
          <a:prstGeom prst="rect">
            <a:avLst/>
          </a:prstGeom>
        </p:spPr>
        <p:txBody>
          <a:bodyPr wrap="square">
            <a:spAutoFit/>
          </a:bodyPr>
          <a:lstStyle/>
          <a:p>
            <a:pPr algn="just"/>
            <a:r>
              <a:rPr lang="vi-VN" sz="2400">
                <a:latin typeface="Tahoma" panose="020B0604030504040204" pitchFamily="34" charset="0"/>
                <a:ea typeface="Tahoma" panose="020B0604030504040204" pitchFamily="34" charset="0"/>
                <a:cs typeface="Tahoma" panose="020B0604030504040204" pitchFamily="34" charset="0"/>
              </a:rPr>
              <a:t>Trước khi truyền nhận bằng SPI chúng ta cần khởi động SPI, quá trình khởi động thường bao gồm chọn hướng giao tiếp cho các chân SPI, chọn loại giao tiếp: Master hay Slave, chọn chế độ SPI (SPOL, SPHA) và chọn tốc độ giao tiếp</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025941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162424"/>
            <a:ext cx="7780520"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Sử dụng SPI trên AVR</a:t>
            </a:r>
          </a:p>
        </p:txBody>
      </p:sp>
      <p:sp>
        <p:nvSpPr>
          <p:cNvPr id="12" name="Rectangle 11"/>
          <p:cNvSpPr/>
          <p:nvPr/>
        </p:nvSpPr>
        <p:spPr>
          <a:xfrm>
            <a:off x="1036909" y="1839787"/>
            <a:ext cx="10212462" cy="1938992"/>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Master chip:</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Truyền thông SPI luôn được khởi xướng bởi chip Master, khi Master muốn giao tiếp với 1 Slave nào đó, nó sẽ kéo chân SS của Slave xuống mức thấp (gọi là chọn địa chỉ) và sau đó viết dữ liệu cần truyền vào thanh ghi dữ liệu SPDR, khi dữ liệu vừa được viết vào SPDR xung giữ nhịp sẽ được tự động tạo ra trên SCK và quá trình truyền nhận bắt đầu.</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1036909" y="3994477"/>
            <a:ext cx="10212462" cy="1200329"/>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Slave chip:</a:t>
            </a:r>
            <a:r>
              <a:rPr lang="en-US" sz="2400" smtClean="0">
                <a:latin typeface="Tahoma" panose="020B0604030504040204" pitchFamily="34" charset="0"/>
                <a:ea typeface="Tahoma" panose="020B0604030504040204" pitchFamily="34" charset="0"/>
                <a:cs typeface="Tahoma" panose="020B0604030504040204" pitchFamily="34" charset="0"/>
              </a:rPr>
              <a:t> V</a:t>
            </a:r>
            <a:r>
              <a:rPr lang="vi-VN" sz="2400" smtClean="0">
                <a:latin typeface="Tahoma" panose="020B0604030504040204" pitchFamily="34" charset="0"/>
                <a:ea typeface="Tahoma" panose="020B0604030504040204" pitchFamily="34" charset="0"/>
                <a:cs typeface="Tahoma" panose="020B0604030504040204" pitchFamily="34" charset="0"/>
              </a:rPr>
              <a:t>ới </a:t>
            </a:r>
            <a:r>
              <a:rPr lang="vi-VN" sz="2400">
                <a:latin typeface="Tahoma" panose="020B0604030504040204" pitchFamily="34" charset="0"/>
                <a:ea typeface="Tahoma" panose="020B0604030504040204" pitchFamily="34" charset="0"/>
                <a:cs typeface="Tahoma" panose="020B0604030504040204" pitchFamily="34" charset="0"/>
              </a:rPr>
              <a:t>các chip Slave, khi chân SS bị kéo </a:t>
            </a:r>
            <a:r>
              <a:rPr lang="vi-VN" sz="2400" smtClean="0">
                <a:latin typeface="Tahoma" panose="020B0604030504040204" pitchFamily="34" charset="0"/>
                <a:ea typeface="Tahoma" panose="020B0604030504040204" pitchFamily="34" charset="0"/>
                <a:cs typeface="Tahoma" panose="020B0604030504040204" pitchFamily="34" charset="0"/>
              </a:rPr>
              <a:t>xuống</a:t>
            </a:r>
            <a:r>
              <a:rPr lang="en-US" sz="2400" smtClean="0">
                <a:latin typeface="Tahoma" panose="020B0604030504040204" pitchFamily="34" charset="0"/>
                <a:ea typeface="Tahoma" panose="020B0604030504040204" pitchFamily="34" charset="0"/>
                <a:cs typeface="Tahoma" panose="020B0604030504040204" pitchFamily="34" charset="0"/>
              </a:rPr>
              <a:t>, Salve </a:t>
            </a:r>
            <a:r>
              <a:rPr lang="vi-VN" sz="2400" smtClean="0">
                <a:latin typeface="Tahoma" panose="020B0604030504040204" pitchFamily="34" charset="0"/>
                <a:ea typeface="Tahoma" panose="020B0604030504040204" pitchFamily="34" charset="0"/>
                <a:cs typeface="Tahoma" panose="020B0604030504040204" pitchFamily="34" charset="0"/>
              </a:rPr>
              <a:t>sẵn </a:t>
            </a:r>
            <a:r>
              <a:rPr lang="vi-VN" sz="2400">
                <a:latin typeface="Tahoma" panose="020B0604030504040204" pitchFamily="34" charset="0"/>
                <a:ea typeface="Tahoma" panose="020B0604030504040204" pitchFamily="34" charset="0"/>
                <a:cs typeface="Tahoma" panose="020B0604030504040204" pitchFamily="34" charset="0"/>
              </a:rPr>
              <a:t>sàng cho quá trình truyền nhận. Khi phát hiện xung giữ nhịp trên SCK, Slave sẽ bắt đầu </a:t>
            </a:r>
            <a:r>
              <a:rPr lang="en-US" sz="2400" smtClean="0">
                <a:latin typeface="Tahoma" panose="020B0604030504040204" pitchFamily="34" charset="0"/>
                <a:ea typeface="Tahoma" panose="020B0604030504040204" pitchFamily="34" charset="0"/>
                <a:cs typeface="Tahoma" panose="020B0604030504040204" pitchFamily="34" charset="0"/>
              </a:rPr>
              <a:t>nhận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dữ liệu đến trên đường MOSI và gởi dữ liệu di trên MISO</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897758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64611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Vận hành</a:t>
            </a:r>
          </a:p>
        </p:txBody>
      </p:sp>
      <p:sp>
        <p:nvSpPr>
          <p:cNvPr id="7" name="Rectangle 6"/>
          <p:cNvSpPr/>
          <p:nvPr/>
        </p:nvSpPr>
        <p:spPr>
          <a:xfrm>
            <a:off x="1036909" y="1595912"/>
            <a:ext cx="6453030" cy="830997"/>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Để lập trình giao tiếp SPI giữa 2 </a:t>
            </a:r>
            <a:r>
              <a:rPr lang="en-US" sz="2400">
                <a:latin typeface="Tahoma" panose="020B0604030504040204" pitchFamily="34" charset="0"/>
                <a:ea typeface="Tahoma" panose="020B0604030504040204" pitchFamily="34" charset="0"/>
                <a:cs typeface="Tahoma" panose="020B0604030504040204" pitchFamily="34" charset="0"/>
              </a:rPr>
              <a:t>Arduinos. </a:t>
            </a:r>
            <a:r>
              <a:rPr lang="en-US" sz="2400" smtClean="0">
                <a:latin typeface="Tahoma" panose="020B0604030504040204" pitchFamily="34" charset="0"/>
                <a:ea typeface="Tahoma" panose="020B0604030504040204" pitchFamily="34" charset="0"/>
                <a:cs typeface="Tahoma" panose="020B0604030504040204" pitchFamily="34" charset="0"/>
              </a:rPr>
              <a:t>Cần phải hiểu thư viện SPI.h (Arduino IDE)</a:t>
            </a:r>
          </a:p>
        </p:txBody>
      </p:sp>
      <p:pic>
        <p:nvPicPr>
          <p:cNvPr id="4098" name="Picture 2" descr="SPI communication circuit between a master and sl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1406" y="414238"/>
            <a:ext cx="3299460" cy="402534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036909" y="2553127"/>
            <a:ext cx="6453030" cy="1200329"/>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SPI.begin</a:t>
            </a:r>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Thiết lập SCK</a:t>
            </a:r>
            <a:r>
              <a:rPr lang="en-US" sz="2400">
                <a:latin typeface="Tahoma" panose="020B0604030504040204" pitchFamily="34" charset="0"/>
                <a:ea typeface="Tahoma" panose="020B0604030504040204" pitchFamily="34" charset="0"/>
                <a:cs typeface="Tahoma" panose="020B0604030504040204" pitchFamily="34" charset="0"/>
              </a:rPr>
              <a:t>, MOSI, </a:t>
            </a:r>
            <a:r>
              <a:rPr lang="en-US" sz="2400" smtClean="0">
                <a:latin typeface="Tahoma" panose="020B0604030504040204" pitchFamily="34" charset="0"/>
                <a:ea typeface="Tahoma" panose="020B0604030504040204" pitchFamily="34" charset="0"/>
                <a:cs typeface="Tahoma" panose="020B0604030504040204" pitchFamily="34" charset="0"/>
              </a:rPr>
              <a:t>và </a:t>
            </a:r>
            <a:r>
              <a:rPr lang="en-US" sz="2400">
                <a:latin typeface="Tahoma" panose="020B0604030504040204" pitchFamily="34" charset="0"/>
                <a:ea typeface="Tahoma" panose="020B0604030504040204" pitchFamily="34" charset="0"/>
                <a:cs typeface="Tahoma" panose="020B0604030504040204" pitchFamily="34" charset="0"/>
              </a:rPr>
              <a:t>SS </a:t>
            </a:r>
            <a:r>
              <a:rPr lang="en-US" sz="2400" smtClean="0">
                <a:latin typeface="Tahoma" panose="020B0604030504040204" pitchFamily="34" charset="0"/>
                <a:ea typeface="Tahoma" panose="020B0604030504040204" pitchFamily="34" charset="0"/>
                <a:cs typeface="Tahoma" panose="020B0604030504040204" pitchFamily="34" charset="0"/>
              </a:rPr>
              <a:t>thành các đầu ra, SCK và </a:t>
            </a:r>
            <a:r>
              <a:rPr lang="en-US" sz="2400">
                <a:latin typeface="Tahoma" panose="020B0604030504040204" pitchFamily="34" charset="0"/>
                <a:ea typeface="Tahoma" panose="020B0604030504040204" pitchFamily="34" charset="0"/>
                <a:cs typeface="Tahoma" panose="020B0604030504040204" pitchFamily="34" charset="0"/>
              </a:rPr>
              <a:t>MOSI </a:t>
            </a:r>
            <a:r>
              <a:rPr lang="en-US" sz="2400" smtClean="0">
                <a:latin typeface="Tahoma" panose="020B0604030504040204" pitchFamily="34" charset="0"/>
                <a:ea typeface="Tahoma" panose="020B0604030504040204" pitchFamily="34" charset="0"/>
                <a:cs typeface="Tahoma" panose="020B0604030504040204" pitchFamily="34" charset="0"/>
              </a:rPr>
              <a:t>ở mức tích cực thấp (LOW), và SS ở mức tích cực cao (HIGH)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1036909" y="3826753"/>
            <a:ext cx="6453030" cy="1200329"/>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SPI.setClockDivider(divider):</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Thiết lập bộ chia tần SPI với các hệ số chia: </a:t>
            </a:r>
            <a:r>
              <a:rPr lang="en-US" sz="2400">
                <a:latin typeface="Tahoma" panose="020B0604030504040204" pitchFamily="34" charset="0"/>
                <a:ea typeface="Tahoma" panose="020B0604030504040204" pitchFamily="34" charset="0"/>
                <a:cs typeface="Tahoma" panose="020B0604030504040204" pitchFamily="34" charset="0"/>
              </a:rPr>
              <a:t>2, 4, 8, 16, 32, 64 </a:t>
            </a:r>
            <a:r>
              <a:rPr lang="en-US" sz="2400" smtClean="0">
                <a:latin typeface="Tahoma" panose="020B0604030504040204" pitchFamily="34" charset="0"/>
                <a:ea typeface="Tahoma" panose="020B0604030504040204" pitchFamily="34" charset="0"/>
                <a:cs typeface="Tahoma" panose="020B0604030504040204" pitchFamily="34" charset="0"/>
              </a:rPr>
              <a:t>hay </a:t>
            </a:r>
            <a:r>
              <a:rPr lang="en-US" sz="2400">
                <a:latin typeface="Tahoma" panose="020B0604030504040204" pitchFamily="34" charset="0"/>
                <a:ea typeface="Tahoma" panose="020B0604030504040204" pitchFamily="34" charset="0"/>
                <a:cs typeface="Tahoma" panose="020B0604030504040204" pitchFamily="34" charset="0"/>
              </a:rPr>
              <a:t>128.</a:t>
            </a:r>
          </a:p>
        </p:txBody>
      </p:sp>
      <p:sp>
        <p:nvSpPr>
          <p:cNvPr id="3" name="Rectangle 2"/>
          <p:cNvSpPr/>
          <p:nvPr/>
        </p:nvSpPr>
        <p:spPr>
          <a:xfrm>
            <a:off x="4967947" y="4820195"/>
            <a:ext cx="3561806" cy="1569660"/>
          </a:xfrm>
          <a:prstGeom prst="rect">
            <a:avLst/>
          </a:prstGeom>
        </p:spPr>
        <p:txBody>
          <a:bodyPr wrap="square">
            <a:spAutoFit/>
          </a:bodyPr>
          <a:lstStyle/>
          <a:p>
            <a:pPr>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SPI_CLOCK_DIV2</a:t>
            </a:r>
          </a:p>
          <a:p>
            <a:pPr>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SPI_CLOCK_DIV4</a:t>
            </a:r>
          </a:p>
          <a:p>
            <a:pPr>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SPI_CLOCK_DIV8</a:t>
            </a:r>
          </a:p>
          <a:p>
            <a:pPr>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SPI_CLOCK_DIV16</a:t>
            </a:r>
          </a:p>
        </p:txBody>
      </p:sp>
      <p:sp>
        <p:nvSpPr>
          <p:cNvPr id="12" name="Rectangle 11"/>
          <p:cNvSpPr/>
          <p:nvPr/>
        </p:nvSpPr>
        <p:spPr>
          <a:xfrm>
            <a:off x="8402683" y="5004860"/>
            <a:ext cx="3426823" cy="1200329"/>
          </a:xfrm>
          <a:prstGeom prst="rect">
            <a:avLst/>
          </a:prstGeom>
        </p:spPr>
        <p:txBody>
          <a:bodyPr wrap="square">
            <a:spAutoFit/>
          </a:bodyPr>
          <a:lstStyle/>
          <a:p>
            <a:pPr>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SPI_CLOCK_DIV32</a:t>
            </a:r>
          </a:p>
          <a:p>
            <a:pPr>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SPI_CLOCK_DIV64</a:t>
            </a:r>
          </a:p>
          <a:p>
            <a:pPr>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SPI_CLOCK_DIV128</a:t>
            </a:r>
          </a:p>
        </p:txBody>
      </p:sp>
    </p:spTree>
    <p:extLst>
      <p:ext uri="{BB962C8B-B14F-4D97-AF65-F5344CB8AC3E}">
        <p14:creationId xmlns:p14="http://schemas.microsoft.com/office/powerpoint/2010/main" val="24883470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64611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Vận hành</a:t>
            </a:r>
          </a:p>
        </p:txBody>
      </p:sp>
      <p:sp>
        <p:nvSpPr>
          <p:cNvPr id="7" name="Rectangle 6"/>
          <p:cNvSpPr/>
          <p:nvPr/>
        </p:nvSpPr>
        <p:spPr>
          <a:xfrm>
            <a:off x="1036909" y="1595912"/>
            <a:ext cx="6453030" cy="830997"/>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Để lập trình giao tiếp SPI giữa 2 </a:t>
            </a:r>
            <a:r>
              <a:rPr lang="en-US" sz="2400">
                <a:latin typeface="Tahoma" panose="020B0604030504040204" pitchFamily="34" charset="0"/>
                <a:ea typeface="Tahoma" panose="020B0604030504040204" pitchFamily="34" charset="0"/>
                <a:cs typeface="Tahoma" panose="020B0604030504040204" pitchFamily="34" charset="0"/>
              </a:rPr>
              <a:t>Arduinos. </a:t>
            </a:r>
            <a:r>
              <a:rPr lang="en-US" sz="2400" smtClean="0">
                <a:latin typeface="Tahoma" panose="020B0604030504040204" pitchFamily="34" charset="0"/>
                <a:ea typeface="Tahoma" panose="020B0604030504040204" pitchFamily="34" charset="0"/>
                <a:cs typeface="Tahoma" panose="020B0604030504040204" pitchFamily="34" charset="0"/>
              </a:rPr>
              <a:t>Cần phải hiểu thư viện SPI.h (Arduino IDE)</a:t>
            </a:r>
          </a:p>
        </p:txBody>
      </p:sp>
      <p:pic>
        <p:nvPicPr>
          <p:cNvPr id="4098" name="Picture 2" descr="SPI communication circuit between a master and sl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1406" y="414238"/>
            <a:ext cx="3299460" cy="402534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036909" y="2553127"/>
            <a:ext cx="6453030" cy="830997"/>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SPI.attachInterrupt(handler):</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Hàm này được gọi khi slave nhận dữ liệu từ master</a:t>
            </a:r>
            <a:r>
              <a:rPr lang="en-US" sz="2400">
                <a:latin typeface="Tahoma" panose="020B0604030504040204" pitchFamily="34" charset="0"/>
                <a:ea typeface="Tahoma" panose="020B0604030504040204" pitchFamily="34" charset="0"/>
                <a:cs typeface="Tahoma" panose="020B0604030504040204" pitchFamily="34" charset="0"/>
              </a:rPr>
              <a:t>.</a:t>
            </a:r>
          </a:p>
        </p:txBody>
      </p:sp>
      <p:sp>
        <p:nvSpPr>
          <p:cNvPr id="11" name="Rectangle 10"/>
          <p:cNvSpPr/>
          <p:nvPr/>
        </p:nvSpPr>
        <p:spPr>
          <a:xfrm>
            <a:off x="1036909" y="3826753"/>
            <a:ext cx="6453030" cy="830997"/>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SPI.transfer(val):</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Hàm này đồng thời gửi và nhận dữ liệu giữa master và </a:t>
            </a:r>
            <a:r>
              <a:rPr lang="en-US" sz="2400">
                <a:latin typeface="Tahoma" panose="020B0604030504040204" pitchFamily="34" charset="0"/>
                <a:ea typeface="Tahoma" panose="020B0604030504040204" pitchFamily="34" charset="0"/>
                <a:cs typeface="Tahoma" panose="020B0604030504040204" pitchFamily="34" charset="0"/>
              </a:rPr>
              <a:t>slave.</a:t>
            </a:r>
          </a:p>
        </p:txBody>
      </p:sp>
    </p:spTree>
    <p:extLst>
      <p:ext uri="{BB962C8B-B14F-4D97-AF65-F5344CB8AC3E}">
        <p14:creationId xmlns:p14="http://schemas.microsoft.com/office/powerpoint/2010/main" val="25690842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64611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11" name="Rectangle 10"/>
          <p:cNvSpPr/>
          <p:nvPr/>
        </p:nvSpPr>
        <p:spPr>
          <a:xfrm>
            <a:off x="994886" y="1620933"/>
            <a:ext cx="4280398"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Quy trình giao tiếp: </a:t>
            </a:r>
            <a:r>
              <a:rPr lang="en-US" sz="2400" smtClean="0">
                <a:latin typeface="Tahoma" panose="020B0604030504040204" pitchFamily="34" charset="0"/>
                <a:ea typeface="Tahoma" panose="020B0604030504040204" pitchFamily="34" charset="0"/>
                <a:cs typeface="Tahoma" panose="020B0604030504040204" pitchFamily="34" charset="0"/>
              </a:rPr>
              <a:t>Master</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Circuit Diagram for SPI Communication between Two Ardui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85" y="1008029"/>
            <a:ext cx="5486400" cy="438912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001088" y="2695502"/>
            <a:ext cx="2267994" cy="338554"/>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Serial.begin(115200</a:t>
            </a:r>
            <a:r>
              <a:rPr lang="en-US" sz="1600" i="1" smtClean="0">
                <a:solidFill>
                  <a:srgbClr val="002060"/>
                </a:solidFill>
                <a:latin typeface="Tahoma" panose="020B0604030504040204" pitchFamily="34" charset="0"/>
                <a:ea typeface="Tahoma" panose="020B0604030504040204" pitchFamily="34" charset="0"/>
                <a:cs typeface="Tahoma" panose="020B0604030504040204" pitchFamily="34" charset="0"/>
              </a:rPr>
              <a:t>);</a:t>
            </a:r>
            <a:endParaRPr lang="en-US" sz="1600" i="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7289233" y="2017283"/>
            <a:ext cx="1332252"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Master</a:t>
            </a:r>
            <a:endParaRPr lang="en-US" sz="240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1036909" y="2218139"/>
            <a:ext cx="4280398"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Thiết lập tốc độ truyền thông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1037964" y="3076032"/>
            <a:ext cx="4280398"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Khởi tạo giao tiếp</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p:cNvSpPr/>
          <p:nvPr/>
        </p:nvSpPr>
        <p:spPr>
          <a:xfrm>
            <a:off x="1999501" y="3584303"/>
            <a:ext cx="2267994" cy="338554"/>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SPI.begin();</a:t>
            </a:r>
          </a:p>
        </p:txBody>
      </p:sp>
      <p:sp>
        <p:nvSpPr>
          <p:cNvPr id="19" name="Rectangle 18"/>
          <p:cNvSpPr/>
          <p:nvPr/>
        </p:nvSpPr>
        <p:spPr>
          <a:xfrm>
            <a:off x="1036909" y="3977366"/>
            <a:ext cx="4280398"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Thiết lập bộ chia tần số</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0" name="Rectangle 19"/>
          <p:cNvSpPr/>
          <p:nvPr/>
        </p:nvSpPr>
        <p:spPr>
          <a:xfrm>
            <a:off x="1999501" y="4491203"/>
            <a:ext cx="3722030" cy="338554"/>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SPI.setClockDivider(SPI_CLOCK_DIV8);</a:t>
            </a:r>
          </a:p>
        </p:txBody>
      </p:sp>
      <p:sp>
        <p:nvSpPr>
          <p:cNvPr id="21" name="Rectangle 20"/>
          <p:cNvSpPr/>
          <p:nvPr/>
        </p:nvSpPr>
        <p:spPr>
          <a:xfrm>
            <a:off x="994886" y="4913202"/>
            <a:ext cx="4280398"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Thiết lập SS lên mức cao</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2" name="Rectangle 21"/>
          <p:cNvSpPr/>
          <p:nvPr/>
        </p:nvSpPr>
        <p:spPr>
          <a:xfrm>
            <a:off x="1957478" y="5427039"/>
            <a:ext cx="3722030" cy="338554"/>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digitalWrite(SS,HIGH); </a:t>
            </a:r>
          </a:p>
        </p:txBody>
      </p:sp>
    </p:spTree>
    <p:extLst>
      <p:ext uri="{BB962C8B-B14F-4D97-AF65-F5344CB8AC3E}">
        <p14:creationId xmlns:p14="http://schemas.microsoft.com/office/powerpoint/2010/main" val="11610201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64611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11" name="Rectangle 10"/>
          <p:cNvSpPr/>
          <p:nvPr/>
        </p:nvSpPr>
        <p:spPr>
          <a:xfrm>
            <a:off x="994886" y="1620933"/>
            <a:ext cx="4280398"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Quy trình giao tiếp: </a:t>
            </a:r>
            <a:r>
              <a:rPr lang="en-US" sz="2400" smtClean="0">
                <a:latin typeface="Tahoma" panose="020B0604030504040204" pitchFamily="34" charset="0"/>
                <a:ea typeface="Tahoma" panose="020B0604030504040204" pitchFamily="34" charset="0"/>
                <a:cs typeface="Tahoma" panose="020B0604030504040204" pitchFamily="34" charset="0"/>
              </a:rPr>
              <a:t>Master</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Circuit Diagram for SPI Communication between Two Ardui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85" y="1008029"/>
            <a:ext cx="5486400" cy="438912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001088" y="2695502"/>
            <a:ext cx="2267994" cy="338554"/>
          </a:xfrm>
          <a:prstGeom prst="rect">
            <a:avLst/>
          </a:prstGeom>
        </p:spPr>
        <p:txBody>
          <a:bodyPr wrap="square">
            <a:spAutoFit/>
          </a:bodyPr>
          <a:lstStyle/>
          <a:p>
            <a:pPr algn="just"/>
            <a:r>
              <a:rPr lang="en-US" sz="1600" i="1" smtClean="0">
                <a:solidFill>
                  <a:srgbClr val="002060"/>
                </a:solidFill>
                <a:latin typeface="Tahoma" panose="020B0604030504040204" pitchFamily="34" charset="0"/>
                <a:ea typeface="Tahoma" panose="020B0604030504040204" pitchFamily="34" charset="0"/>
                <a:cs typeface="Tahoma" panose="020B0604030504040204" pitchFamily="34" charset="0"/>
              </a:rPr>
              <a:t>Mastereceive=value</a:t>
            </a:r>
            <a:endParaRPr lang="en-US" sz="1600" i="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7289233" y="2017283"/>
            <a:ext cx="1332252"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Master</a:t>
            </a:r>
            <a:endParaRPr lang="en-US" sz="240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1036909" y="2218139"/>
            <a:ext cx="4280398"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Nạp giá trị cần truyền</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1037964" y="3076032"/>
            <a:ext cx="4280398"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Kéo tín hiệu SS về mức thấp</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p:cNvSpPr/>
          <p:nvPr/>
        </p:nvSpPr>
        <p:spPr>
          <a:xfrm>
            <a:off x="1999501" y="3584303"/>
            <a:ext cx="2267994" cy="338554"/>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digitalWrite(SS, LOW); </a:t>
            </a:r>
          </a:p>
        </p:txBody>
      </p:sp>
      <p:sp>
        <p:nvSpPr>
          <p:cNvPr id="19" name="Rectangle 18"/>
          <p:cNvSpPr/>
          <p:nvPr/>
        </p:nvSpPr>
        <p:spPr>
          <a:xfrm>
            <a:off x="1036909" y="3977366"/>
            <a:ext cx="4280398"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Truyền tín hiệu (1 bit)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0" name="Rectangle 19"/>
          <p:cNvSpPr/>
          <p:nvPr/>
        </p:nvSpPr>
        <p:spPr>
          <a:xfrm>
            <a:off x="1711234" y="4491203"/>
            <a:ext cx="4010297" cy="338554"/>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Mastereceive=SPI.transfer(Mastersend);</a:t>
            </a:r>
          </a:p>
        </p:txBody>
      </p:sp>
      <p:sp>
        <p:nvSpPr>
          <p:cNvPr id="21" name="Rectangle 20"/>
          <p:cNvSpPr/>
          <p:nvPr/>
        </p:nvSpPr>
        <p:spPr>
          <a:xfrm>
            <a:off x="994886" y="4913202"/>
            <a:ext cx="4280398"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Lặp lại các bit khác</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2" name="Rectangle 21"/>
          <p:cNvSpPr/>
          <p:nvPr/>
        </p:nvSpPr>
        <p:spPr>
          <a:xfrm>
            <a:off x="1957478" y="5427039"/>
            <a:ext cx="3722030" cy="338554"/>
          </a:xfrm>
          <a:prstGeom prst="rect">
            <a:avLst/>
          </a:prstGeom>
        </p:spPr>
        <p:txBody>
          <a:bodyPr wrap="square">
            <a:spAutoFit/>
          </a:bodyPr>
          <a:lstStyle/>
          <a:p>
            <a:pPr algn="just"/>
            <a:r>
              <a:rPr lang="en-US" sz="1600" i="1" smtClean="0">
                <a:solidFill>
                  <a:srgbClr val="002060"/>
                </a:solidFill>
                <a:latin typeface="Tahoma" panose="020B0604030504040204" pitchFamily="34" charset="0"/>
                <a:ea typeface="Tahoma" panose="020B0604030504040204" pitchFamily="34" charset="0"/>
                <a:cs typeface="Tahoma" panose="020B0604030504040204" pitchFamily="34" charset="0"/>
              </a:rPr>
              <a:t>Loop()</a:t>
            </a:r>
            <a:endParaRPr lang="en-US" sz="1600" i="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01121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64611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11" name="Rectangle 10"/>
          <p:cNvSpPr/>
          <p:nvPr/>
        </p:nvSpPr>
        <p:spPr>
          <a:xfrm>
            <a:off x="994886" y="1620933"/>
            <a:ext cx="4280398"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Quy trình giao tiếp: </a:t>
            </a:r>
            <a:r>
              <a:rPr lang="en-US" sz="2400" smtClean="0">
                <a:latin typeface="Tahoma" panose="020B0604030504040204" pitchFamily="34" charset="0"/>
                <a:ea typeface="Tahoma" panose="020B0604030504040204" pitchFamily="34" charset="0"/>
                <a:cs typeface="Tahoma" panose="020B0604030504040204" pitchFamily="34" charset="0"/>
              </a:rPr>
              <a:t>Slave</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Circuit Diagram for SPI Communication between Two Ardui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85" y="1008029"/>
            <a:ext cx="5486400" cy="438912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001088" y="2695502"/>
            <a:ext cx="2267994" cy="338554"/>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Serial.begin(115200</a:t>
            </a:r>
            <a:r>
              <a:rPr lang="en-US" sz="1600" i="1" smtClean="0">
                <a:solidFill>
                  <a:srgbClr val="002060"/>
                </a:solidFill>
                <a:latin typeface="Tahoma" panose="020B0604030504040204" pitchFamily="34" charset="0"/>
                <a:ea typeface="Tahoma" panose="020B0604030504040204" pitchFamily="34" charset="0"/>
                <a:cs typeface="Tahoma" panose="020B0604030504040204" pitchFamily="34" charset="0"/>
              </a:rPr>
              <a:t>);</a:t>
            </a:r>
            <a:endParaRPr lang="en-US" sz="1600" i="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7289233" y="3922857"/>
            <a:ext cx="1332252"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Slave</a:t>
            </a:r>
            <a:endParaRPr lang="en-US" sz="240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1036909" y="2218139"/>
            <a:ext cx="4280398"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Thiết lập tốc độ truyền thông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1037964" y="3076032"/>
            <a:ext cx="4280398"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Khởi tạo giao tiếp</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p:cNvSpPr/>
          <p:nvPr/>
        </p:nvSpPr>
        <p:spPr>
          <a:xfrm>
            <a:off x="1999501" y="3584303"/>
            <a:ext cx="2267994" cy="338554"/>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SPI.begin();</a:t>
            </a:r>
          </a:p>
        </p:txBody>
      </p:sp>
      <p:sp>
        <p:nvSpPr>
          <p:cNvPr id="19" name="Rectangle 18"/>
          <p:cNvSpPr/>
          <p:nvPr/>
        </p:nvSpPr>
        <p:spPr>
          <a:xfrm>
            <a:off x="1036909" y="3977366"/>
            <a:ext cx="4280398" cy="461665"/>
          </a:xfrm>
          <a:prstGeom prst="rect">
            <a:avLst/>
          </a:prstGeom>
        </p:spPr>
        <p:txBody>
          <a:bodyPr wrap="square">
            <a:spAutoFit/>
          </a:bodyPr>
          <a:lstStyle/>
          <a:p>
            <a:pPr algn="just"/>
            <a:r>
              <a:rPr lang="en-US" sz="2400">
                <a:latin typeface="Tahoma" panose="020B0604030504040204" pitchFamily="34" charset="0"/>
                <a:ea typeface="Tahoma" panose="020B0604030504040204" pitchFamily="34" charset="0"/>
                <a:cs typeface="Tahoma" panose="020B0604030504040204" pitchFamily="34" charset="0"/>
              </a:rPr>
              <a:t>MISO </a:t>
            </a:r>
            <a:r>
              <a:rPr lang="en-US" sz="2400" smtClean="0">
                <a:latin typeface="Tahoma" panose="020B0604030504040204" pitchFamily="34" charset="0"/>
                <a:ea typeface="Tahoma" panose="020B0604030504040204" pitchFamily="34" charset="0"/>
                <a:cs typeface="Tahoma" panose="020B0604030504040204" pitchFamily="34" charset="0"/>
              </a:rPr>
              <a:t>OUTPUT cho Master IN</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0" name="Rectangle 19"/>
          <p:cNvSpPr/>
          <p:nvPr/>
        </p:nvSpPr>
        <p:spPr>
          <a:xfrm>
            <a:off x="1999501" y="4491203"/>
            <a:ext cx="3722030" cy="338554"/>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pinMode(MISO,OUTPUT);</a:t>
            </a:r>
          </a:p>
        </p:txBody>
      </p:sp>
      <p:sp>
        <p:nvSpPr>
          <p:cNvPr id="21" name="Rectangle 20"/>
          <p:cNvSpPr/>
          <p:nvPr/>
        </p:nvSpPr>
        <p:spPr>
          <a:xfrm>
            <a:off x="994886" y="4913202"/>
            <a:ext cx="4280398" cy="830997"/>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Bật chế độ Slave qua thanh ghi </a:t>
            </a:r>
            <a:r>
              <a:rPr lang="en-US" sz="2400">
                <a:latin typeface="Tahoma" panose="020B0604030504040204" pitchFamily="34" charset="0"/>
                <a:ea typeface="Tahoma" panose="020B0604030504040204" pitchFamily="34" charset="0"/>
                <a:cs typeface="Tahoma" panose="020B0604030504040204" pitchFamily="34" charset="0"/>
              </a:rPr>
              <a:t>SPI </a:t>
            </a:r>
            <a:r>
              <a:rPr lang="en-US" sz="2400" smtClean="0">
                <a:latin typeface="Tahoma" panose="020B0604030504040204" pitchFamily="34" charset="0"/>
                <a:ea typeface="Tahoma" panose="020B0604030504040204" pitchFamily="34" charset="0"/>
                <a:cs typeface="Tahoma" panose="020B0604030504040204" pitchFamily="34" charset="0"/>
              </a:rPr>
              <a:t>Control</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2" name="Rectangle 21"/>
          <p:cNvSpPr/>
          <p:nvPr/>
        </p:nvSpPr>
        <p:spPr>
          <a:xfrm>
            <a:off x="1999501" y="5814536"/>
            <a:ext cx="3722030" cy="338554"/>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SPCR |= _BV(SPE); </a:t>
            </a:r>
          </a:p>
        </p:txBody>
      </p:sp>
    </p:spTree>
    <p:extLst>
      <p:ext uri="{BB962C8B-B14F-4D97-AF65-F5344CB8AC3E}">
        <p14:creationId xmlns:p14="http://schemas.microsoft.com/office/powerpoint/2010/main" val="20390279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64611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11" name="Rectangle 10"/>
          <p:cNvSpPr/>
          <p:nvPr/>
        </p:nvSpPr>
        <p:spPr>
          <a:xfrm>
            <a:off x="994886" y="1620933"/>
            <a:ext cx="4280398"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Quy trình giao tiếp: </a:t>
            </a:r>
            <a:r>
              <a:rPr lang="en-US" sz="2400" smtClean="0">
                <a:latin typeface="Tahoma" panose="020B0604030504040204" pitchFamily="34" charset="0"/>
                <a:ea typeface="Tahoma" panose="020B0604030504040204" pitchFamily="34" charset="0"/>
                <a:cs typeface="Tahoma" panose="020B0604030504040204" pitchFamily="34" charset="0"/>
              </a:rPr>
              <a:t>Slave</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Circuit Diagram for SPI Communication between Two Ardui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85" y="1008029"/>
            <a:ext cx="5486400" cy="43891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289233" y="3922857"/>
            <a:ext cx="1332252"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Slave</a:t>
            </a:r>
            <a:endParaRPr lang="en-US" sz="240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1036909" y="2218139"/>
            <a:ext cx="4280398" cy="2308324"/>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Bật ngắt (interrupt) SPI </a:t>
            </a:r>
            <a:r>
              <a:rPr lang="en-US" sz="2400">
                <a:latin typeface="Tahoma" panose="020B0604030504040204" pitchFamily="34" charset="0"/>
                <a:ea typeface="Tahoma" panose="020B0604030504040204" pitchFamily="34" charset="0"/>
                <a:cs typeface="Tahoma" panose="020B0604030504040204" pitchFamily="34" charset="0"/>
              </a:rPr>
              <a:t>communication. </a:t>
            </a:r>
            <a:r>
              <a:rPr lang="en-US" sz="2400" smtClean="0">
                <a:latin typeface="Tahoma" panose="020B0604030504040204" pitchFamily="34" charset="0"/>
                <a:ea typeface="Tahoma" panose="020B0604030504040204" pitchFamily="34" charset="0"/>
                <a:cs typeface="Tahoma" panose="020B0604030504040204" pitchFamily="34" charset="0"/>
              </a:rPr>
              <a:t>Nếu </a:t>
            </a:r>
            <a:r>
              <a:rPr lang="en-US" sz="2400">
                <a:latin typeface="Tahoma" panose="020B0604030504040204" pitchFamily="34" charset="0"/>
                <a:ea typeface="Tahoma" panose="020B0604030504040204" pitchFamily="34" charset="0"/>
                <a:cs typeface="Tahoma" panose="020B0604030504040204" pitchFamily="34" charset="0"/>
              </a:rPr>
              <a:t>data </a:t>
            </a:r>
            <a:r>
              <a:rPr lang="en-US" sz="2400" smtClean="0">
                <a:latin typeface="Tahoma" panose="020B0604030504040204" pitchFamily="34" charset="0"/>
                <a:ea typeface="Tahoma" panose="020B0604030504040204" pitchFamily="34" charset="0"/>
                <a:cs typeface="Tahoma" panose="020B0604030504040204" pitchFamily="34" charset="0"/>
              </a:rPr>
              <a:t>được gửi từ master, trình phục vụ ngắt được gọi, giá trị nhận được nạp vào SPDR </a:t>
            </a:r>
            <a:r>
              <a:rPr lang="en-US" sz="2400">
                <a:latin typeface="Tahoma" panose="020B0604030504040204" pitchFamily="34" charset="0"/>
                <a:ea typeface="Tahoma" panose="020B0604030504040204" pitchFamily="34" charset="0"/>
                <a:cs typeface="Tahoma" panose="020B0604030504040204" pitchFamily="34" charset="0"/>
              </a:rPr>
              <a:t>(SPI data Register)</a:t>
            </a:r>
          </a:p>
        </p:txBody>
      </p:sp>
      <p:sp>
        <p:nvSpPr>
          <p:cNvPr id="22" name="Rectangle 21"/>
          <p:cNvSpPr/>
          <p:nvPr/>
        </p:nvSpPr>
        <p:spPr>
          <a:xfrm>
            <a:off x="1036909" y="4638067"/>
            <a:ext cx="3722030" cy="338554"/>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SPI.attachInterrupt();</a:t>
            </a:r>
          </a:p>
        </p:txBody>
      </p:sp>
    </p:spTree>
    <p:extLst>
      <p:ext uri="{BB962C8B-B14F-4D97-AF65-F5344CB8AC3E}">
        <p14:creationId xmlns:p14="http://schemas.microsoft.com/office/powerpoint/2010/main" val="31961608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64611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11" name="Rectangle 10"/>
          <p:cNvSpPr/>
          <p:nvPr/>
        </p:nvSpPr>
        <p:spPr>
          <a:xfrm>
            <a:off x="994886" y="1620933"/>
            <a:ext cx="4280398"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Quy trình giao tiếp: </a:t>
            </a:r>
            <a:r>
              <a:rPr lang="en-US" sz="2400" smtClean="0">
                <a:latin typeface="Tahoma" panose="020B0604030504040204" pitchFamily="34" charset="0"/>
                <a:ea typeface="Tahoma" panose="020B0604030504040204" pitchFamily="34" charset="0"/>
                <a:cs typeface="Tahoma" panose="020B0604030504040204" pitchFamily="34" charset="0"/>
              </a:rPr>
              <a:t>Slave</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Circuit Diagram for SPI Communication between Two Ardui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85" y="1008029"/>
            <a:ext cx="5486400" cy="43891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289233" y="3922857"/>
            <a:ext cx="1332252"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Slave</a:t>
            </a:r>
            <a:endParaRPr lang="en-US" sz="240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1036908" y="2218139"/>
            <a:ext cx="4606245" cy="1200329"/>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Biến Slavereceived được nạp giá trị từ SPDR và được thực thi ngay trong chương trình ngắt.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2" name="Rectangle 21"/>
          <p:cNvSpPr/>
          <p:nvPr/>
        </p:nvSpPr>
        <p:spPr>
          <a:xfrm>
            <a:off x="1036908" y="3599257"/>
            <a:ext cx="3722030" cy="1323439"/>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ISR (SPI_STC_vect)</a:t>
            </a:r>
          </a:p>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a:t>
            </a:r>
          </a:p>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  Slavereceived = SPDR;                  </a:t>
            </a:r>
          </a:p>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  received = true;                       </a:t>
            </a:r>
          </a:p>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716151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19791" y="252758"/>
            <a:ext cx="7022874" cy="922899"/>
          </a:xfrm>
        </p:spPr>
        <p:txBody>
          <a:bodyPr>
            <a:normAutofit/>
          </a:bodyPr>
          <a:lstStyle/>
          <a:p>
            <a:r>
              <a:rPr lang="en-US" sz="440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Sơ đồ nguyên lý</a:t>
            </a:r>
            <a:endParaRPr lang="en-US"/>
          </a:p>
        </p:txBody>
      </p:sp>
      <p:pic>
        <p:nvPicPr>
          <p:cNvPr id="7" name="Picture 2" descr="Arduino Uno R3 schematic CH3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363" y="1055307"/>
            <a:ext cx="7963400" cy="5254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7228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SPI (Serial Peripheral Bus)</a:t>
            </a:r>
          </a:p>
        </p:txBody>
      </p:sp>
      <p:sp>
        <p:nvSpPr>
          <p:cNvPr id="13" name="Rectangle 12"/>
          <p:cNvSpPr/>
          <p:nvPr/>
        </p:nvSpPr>
        <p:spPr>
          <a:xfrm>
            <a:off x="1036909" y="1008029"/>
            <a:ext cx="6461173" cy="461665"/>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SPI (Serial Peripheral Bus</a:t>
            </a:r>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11" name="Rectangle 10"/>
          <p:cNvSpPr/>
          <p:nvPr/>
        </p:nvSpPr>
        <p:spPr>
          <a:xfrm>
            <a:off x="994886" y="1620933"/>
            <a:ext cx="4280398"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Quy trình giao tiếp: </a:t>
            </a:r>
            <a:r>
              <a:rPr lang="en-US" sz="2400" smtClean="0">
                <a:latin typeface="Tahoma" panose="020B0604030504040204" pitchFamily="34" charset="0"/>
                <a:ea typeface="Tahoma" panose="020B0604030504040204" pitchFamily="34" charset="0"/>
                <a:cs typeface="Tahoma" panose="020B0604030504040204" pitchFamily="34" charset="0"/>
              </a:rPr>
              <a:t>Slave</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Circuit Diagram for SPI Communication between Two Ardui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85" y="1008029"/>
            <a:ext cx="5486400" cy="43891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289233" y="3922857"/>
            <a:ext cx="1332252" cy="461665"/>
          </a:xfrm>
          <a:prstGeom prst="rect">
            <a:avLst/>
          </a:prstGeom>
        </p:spPr>
        <p:txBody>
          <a:bodyPr wrap="square">
            <a:spAutoFit/>
          </a:bodyPr>
          <a:lstStyle/>
          <a:p>
            <a:pPr algn="just"/>
            <a:r>
              <a:rPr lang="en-US" sz="2400" smtClean="0">
                <a:solidFill>
                  <a:srgbClr val="FF0000"/>
                </a:solidFill>
                <a:latin typeface="Tahoma" panose="020B0604030504040204" pitchFamily="34" charset="0"/>
                <a:ea typeface="Tahoma" panose="020B0604030504040204" pitchFamily="34" charset="0"/>
                <a:cs typeface="Tahoma" panose="020B0604030504040204" pitchFamily="34" charset="0"/>
              </a:rPr>
              <a:t>Slave</a:t>
            </a:r>
            <a:endParaRPr lang="en-US" sz="240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1036908" y="2218139"/>
            <a:ext cx="4606245" cy="461665"/>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Gửi dữ liệu từ Salve đến Master</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2" name="Rectangle 21"/>
          <p:cNvSpPr/>
          <p:nvPr/>
        </p:nvSpPr>
        <p:spPr>
          <a:xfrm>
            <a:off x="1036908" y="3599257"/>
            <a:ext cx="3722030" cy="584775"/>
          </a:xfrm>
          <a:prstGeom prst="rect">
            <a:avLst/>
          </a:prstGeom>
        </p:spPr>
        <p:txBody>
          <a:bodyPr wrap="square">
            <a:spAutoFit/>
          </a:bodyPr>
          <a:lstStyle/>
          <a:p>
            <a:pPr algn="just"/>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Slavesend=x;                             </a:t>
            </a:r>
          </a:p>
          <a:p>
            <a:pPr algn="just"/>
            <a:r>
              <a:rPr lang="en-US" sz="1600" i="1" smtClean="0">
                <a:solidFill>
                  <a:srgbClr val="002060"/>
                </a:solidFill>
                <a:latin typeface="Tahoma" panose="020B0604030504040204" pitchFamily="34" charset="0"/>
                <a:ea typeface="Tahoma" panose="020B0604030504040204" pitchFamily="34" charset="0"/>
                <a:cs typeface="Tahoma" panose="020B0604030504040204" pitchFamily="34" charset="0"/>
              </a:rPr>
              <a:t>SPDR </a:t>
            </a:r>
            <a:r>
              <a:rPr lang="en-US" sz="1600" i="1">
                <a:solidFill>
                  <a:srgbClr val="002060"/>
                </a:solidFill>
                <a:latin typeface="Tahoma" panose="020B0604030504040204" pitchFamily="34" charset="0"/>
                <a:ea typeface="Tahoma" panose="020B0604030504040204" pitchFamily="34" charset="0"/>
                <a:cs typeface="Tahoma" panose="020B0604030504040204" pitchFamily="34" charset="0"/>
              </a:rPr>
              <a:t>= Slavesend;</a:t>
            </a:r>
          </a:p>
        </p:txBody>
      </p:sp>
    </p:spTree>
    <p:extLst>
      <p:ext uri="{BB962C8B-B14F-4D97-AF65-F5344CB8AC3E}">
        <p14:creationId xmlns:p14="http://schemas.microsoft.com/office/powerpoint/2010/main" val="152283817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p>
        </p:txBody>
      </p:sp>
      <p:sp>
        <p:nvSpPr>
          <p:cNvPr id="12" name="Rectangle 11"/>
          <p:cNvSpPr/>
          <p:nvPr/>
        </p:nvSpPr>
        <p:spPr>
          <a:xfrm>
            <a:off x="1036909" y="1278084"/>
            <a:ext cx="10212462" cy="2677656"/>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I2C:</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hay IIC - </a:t>
            </a:r>
            <a:r>
              <a:rPr lang="en-US" sz="2400">
                <a:latin typeface="Tahoma" panose="020B0604030504040204" pitchFamily="34" charset="0"/>
                <a:ea typeface="Tahoma" panose="020B0604030504040204" pitchFamily="34" charset="0"/>
                <a:cs typeface="Tahoma" panose="020B0604030504040204" pitchFamily="34" charset="0"/>
              </a:rPr>
              <a:t>Inter IC </a:t>
            </a:r>
            <a:r>
              <a:rPr lang="en-US" sz="2400" smtClean="0">
                <a:latin typeface="Tahoma" panose="020B0604030504040204" pitchFamily="34" charset="0"/>
                <a:ea typeface="Tahoma" panose="020B0604030504040204" pitchFamily="34" charset="0"/>
                <a:cs typeface="Tahoma" panose="020B0604030504040204" pitchFamily="34" charset="0"/>
              </a:rPr>
              <a:t>Communication là kiểu giao tiếp giữa các IC với nhau trong khoảng cách rất ngắn giữa các IC trên cùng 1 board mạch </a:t>
            </a:r>
            <a:r>
              <a:rPr lang="en-US" sz="2400">
                <a:latin typeface="Tahoma" panose="020B0604030504040204" pitchFamily="34" charset="0"/>
                <a:ea typeface="Tahoma" panose="020B0604030504040204" pitchFamily="34" charset="0"/>
                <a:cs typeface="Tahoma" panose="020B0604030504040204" pitchFamily="34" charset="0"/>
              </a:rPr>
              <a:t>PCB. I2C </a:t>
            </a:r>
            <a:r>
              <a:rPr lang="en-US" sz="2400" smtClean="0">
                <a:latin typeface="Tahoma" panose="020B0604030504040204" pitchFamily="34" charset="0"/>
                <a:ea typeface="Tahoma" panose="020B0604030504040204" pitchFamily="34" charset="0"/>
                <a:cs typeface="Tahoma" panose="020B0604030504040204" pitchFamily="34" charset="0"/>
              </a:rPr>
              <a:t>là chuẩn truyền thông nối tiếp tốc độ thấp (low-speed) trên 2 dây (2-wire interface). I2C được phổ biến lần đầu tiên vào năm 1982 trên các thiết bị của hãng </a:t>
            </a:r>
            <a:r>
              <a:rPr lang="en-US" sz="2400">
                <a:latin typeface="Tahoma" panose="020B0604030504040204" pitchFamily="34" charset="0"/>
                <a:ea typeface="Tahoma" panose="020B0604030504040204" pitchFamily="34" charset="0"/>
                <a:cs typeface="Tahoma" panose="020B0604030504040204" pitchFamily="34" charset="0"/>
              </a:rPr>
              <a:t>Phillips</a:t>
            </a:r>
            <a:r>
              <a:rPr lang="en-US" sz="2400" smtClean="0">
                <a:latin typeface="Tahoma" panose="020B0604030504040204" pitchFamily="34" charset="0"/>
                <a:ea typeface="Tahoma" panose="020B0604030504040204" pitchFamily="34" charset="0"/>
                <a:cs typeface="Tahoma" panose="020B0604030504040204" pitchFamily="34" charset="0"/>
              </a:rPr>
              <a:t> cho phép các TV của hang giao tiếp với các thiết bị khác. Sau này hãng </a:t>
            </a:r>
            <a:r>
              <a:rPr lang="en-US" sz="2400">
                <a:latin typeface="Tahoma" panose="020B0604030504040204" pitchFamily="34" charset="0"/>
                <a:ea typeface="Tahoma" panose="020B0604030504040204" pitchFamily="34" charset="0"/>
                <a:cs typeface="Tahoma" panose="020B0604030504040204" pitchFamily="34" charset="0"/>
              </a:rPr>
              <a:t>NXP </a:t>
            </a:r>
            <a:r>
              <a:rPr lang="en-US" sz="2400" smtClean="0">
                <a:latin typeface="Tahoma" panose="020B0604030504040204" pitchFamily="34" charset="0"/>
                <a:ea typeface="Tahoma" panose="020B0604030504040204" pitchFamily="34" charset="0"/>
                <a:cs typeface="Tahoma" panose="020B0604030504040204" pitchFamily="34" charset="0"/>
              </a:rPr>
              <a:t>phát triển chuẩn I2C để trở thành chuẩn giao tiếp phổ biến được hỗ trợ bởi hầu hết các hãng bán dẫn khác</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961466" y="4225795"/>
            <a:ext cx="10212462" cy="1569660"/>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Ứng dụng:</a:t>
            </a:r>
            <a:r>
              <a:rPr lang="en-US" sz="2400">
                <a:latin typeface="Tahoma" panose="020B0604030504040204" pitchFamily="34" charset="0"/>
                <a:ea typeface="Tahoma" panose="020B0604030504040204" pitchFamily="34" charset="0"/>
                <a:cs typeface="Tahoma" panose="020B0604030504040204" pitchFamily="34" charset="0"/>
              </a:rPr>
              <a:t> I2C được ứng dụng phổ biến cho các thiết bị như Raspberry </a:t>
            </a:r>
            <a:r>
              <a:rPr lang="en-US" sz="2400" smtClean="0">
                <a:latin typeface="Tahoma" panose="020B0604030504040204" pitchFamily="34" charset="0"/>
                <a:ea typeface="Tahoma" panose="020B0604030504040204" pitchFamily="34" charset="0"/>
                <a:cs typeface="Tahoma" panose="020B0604030504040204" pitchFamily="34" charset="0"/>
              </a:rPr>
              <a:t>Pi, Arduino giao tiếp với Con quay hồi chuyển (gyroscope), Gia tốc kế (accelerometer), Cảm biến áp suất khí quyển (barometric </a:t>
            </a:r>
            <a:r>
              <a:rPr lang="en-US" sz="2400">
                <a:latin typeface="Tahoma" panose="020B0604030504040204" pitchFamily="34" charset="0"/>
                <a:ea typeface="Tahoma" panose="020B0604030504040204" pitchFamily="34" charset="0"/>
                <a:cs typeface="Tahoma" panose="020B0604030504040204" pitchFamily="34" charset="0"/>
              </a:rPr>
              <a:t>pressure sensors), màn hình OLED  </a:t>
            </a:r>
            <a:r>
              <a:rPr lang="en-US" sz="2400" smtClean="0">
                <a:latin typeface="Tahoma" panose="020B0604030504040204" pitchFamily="34" charset="0"/>
                <a:ea typeface="Tahoma" panose="020B0604030504040204" pitchFamily="34" charset="0"/>
                <a:cs typeface="Tahoma" panose="020B0604030504040204" pitchFamily="34" charset="0"/>
              </a:rPr>
              <a:t>(SSD1306), IC thời gian thực (DS1307), …</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712709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p>
        </p:txBody>
      </p:sp>
      <p:sp>
        <p:nvSpPr>
          <p:cNvPr id="12" name="Rectangle 11"/>
          <p:cNvSpPr/>
          <p:nvPr/>
        </p:nvSpPr>
        <p:spPr>
          <a:xfrm>
            <a:off x="1036909" y="1076482"/>
            <a:ext cx="6748554" cy="2308324"/>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Hạn chế của I2C:</a:t>
            </a:r>
            <a:r>
              <a:rPr lang="en-US" sz="2400" smtClean="0">
                <a:latin typeface="Tahoma" panose="020B0604030504040204" pitchFamily="34" charset="0"/>
                <a:ea typeface="Tahoma" panose="020B0604030504040204" pitchFamily="34" charset="0"/>
                <a:cs typeface="Tahoma" panose="020B0604030504040204" pitchFamily="34" charset="0"/>
              </a:rPr>
              <a:t> Trở ngại lớn nhất của I2C là tốc độ truyền thông, mặc dù trên thực tế tốc động như thế cũng là rất nhanh. </a:t>
            </a:r>
          </a:p>
          <a:p>
            <a:pPr algn="just"/>
            <a:r>
              <a:rPr lang="en-US" sz="2400" smtClean="0">
                <a:latin typeface="Tahoma" panose="020B0604030504040204" pitchFamily="34" charset="0"/>
                <a:ea typeface="Tahoma" panose="020B0604030504040204" pitchFamily="34" charset="0"/>
                <a:cs typeface="Tahoma" panose="020B0604030504040204" pitchFamily="34" charset="0"/>
              </a:rPr>
              <a:t>Tốc độ nguyên thủy của I2C là 100 </a:t>
            </a:r>
            <a:r>
              <a:rPr lang="en-US" sz="2400">
                <a:latin typeface="Tahoma" panose="020B0604030504040204" pitchFamily="34" charset="0"/>
                <a:ea typeface="Tahoma" panose="020B0604030504040204" pitchFamily="34" charset="0"/>
                <a:cs typeface="Tahoma" panose="020B0604030504040204" pitchFamily="34" charset="0"/>
              </a:rPr>
              <a:t>KHz. </a:t>
            </a:r>
            <a:r>
              <a:rPr lang="en-US" sz="2400" smtClean="0">
                <a:latin typeface="Tahoma" panose="020B0604030504040204" pitchFamily="34" charset="0"/>
                <a:ea typeface="Tahoma" panose="020B0604030504040204" pitchFamily="34" charset="0"/>
                <a:cs typeface="Tahoma" panose="020B0604030504040204" pitchFamily="34" charset="0"/>
              </a:rPr>
              <a:t>Hầu hết các ứng dụng thực tế đều giao tiếp ở tốc độ này để nhận tín hiệu từ cảm biến và hiển thị.</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I2C Communication 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309" y="1241621"/>
            <a:ext cx="4048125" cy="23812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36909" y="4126731"/>
            <a:ext cx="10308182"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Tốc độ truyền thông:</a:t>
            </a:r>
            <a:r>
              <a:rPr lang="en-US" sz="2400" smtClean="0">
                <a:latin typeface="Tahoma" panose="020B0604030504040204" pitchFamily="34" charset="0"/>
                <a:ea typeface="Tahoma" panose="020B0604030504040204" pitchFamily="34" charset="0"/>
                <a:cs typeface="Tahoma" panose="020B0604030504040204" pitchFamily="34" charset="0"/>
              </a:rPr>
              <a:t> Không phải tất cả các IC đều hỗ trợ 3 kiểu tốc độ như sau:</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1036909" y="4957728"/>
            <a:ext cx="10308182" cy="1200329"/>
          </a:xfrm>
          <a:prstGeom prst="rect">
            <a:avLst/>
          </a:prstGeom>
        </p:spPr>
        <p:txBody>
          <a:bodyPr wrap="square">
            <a:spAutoFit/>
          </a:bodyPr>
          <a:lstStyle/>
          <a:p>
            <a:pPr algn="just"/>
            <a:r>
              <a:rPr lang="en-US" sz="2400" b="1">
                <a:latin typeface="Tahoma" panose="020B0604030504040204" pitchFamily="34" charset="0"/>
                <a:ea typeface="Tahoma" panose="020B0604030504040204" pitchFamily="34" charset="0"/>
                <a:cs typeface="Tahoma" panose="020B0604030504040204" pitchFamily="34" charset="0"/>
              </a:rPr>
              <a:t>Fast Mode: </a:t>
            </a:r>
            <a:r>
              <a:rPr lang="en-US" sz="2400" smtClean="0">
                <a:latin typeface="Tahoma" panose="020B0604030504040204" pitchFamily="34" charset="0"/>
                <a:ea typeface="Tahoma" panose="020B0604030504040204" pitchFamily="34" charset="0"/>
                <a:cs typeface="Tahoma" panose="020B0604030504040204" pitchFamily="34" charset="0"/>
              </a:rPr>
              <a:t>Tần số xung nhịp tối đa (clock speed) 400 </a:t>
            </a:r>
            <a:r>
              <a:rPr lang="en-US" sz="2400">
                <a:latin typeface="Tahoma" panose="020B0604030504040204" pitchFamily="34" charset="0"/>
                <a:ea typeface="Tahoma" panose="020B0604030504040204" pitchFamily="34" charset="0"/>
                <a:cs typeface="Tahoma" panose="020B0604030504040204" pitchFamily="34" charset="0"/>
              </a:rPr>
              <a:t>KHz.</a:t>
            </a:r>
          </a:p>
          <a:p>
            <a:pPr algn="just"/>
            <a:r>
              <a:rPr lang="en-US" sz="2400" b="1">
                <a:latin typeface="Tahoma" panose="020B0604030504040204" pitchFamily="34" charset="0"/>
                <a:ea typeface="Tahoma" panose="020B0604030504040204" pitchFamily="34" charset="0"/>
                <a:cs typeface="Tahoma" panose="020B0604030504040204" pitchFamily="34" charset="0"/>
              </a:rPr>
              <a:t>Hi-Speed Mode: </a:t>
            </a:r>
            <a:r>
              <a:rPr lang="en-US" sz="2400" smtClean="0">
                <a:latin typeface="Tahoma" panose="020B0604030504040204" pitchFamily="34" charset="0"/>
                <a:ea typeface="Tahoma" panose="020B0604030504040204" pitchFamily="34" charset="0"/>
                <a:cs typeface="Tahoma" panose="020B0604030504040204" pitchFamily="34" charset="0"/>
              </a:rPr>
              <a:t>Tần số xung nhịp tối đa (clock frequency) 3.4 </a:t>
            </a:r>
            <a:r>
              <a:rPr lang="en-US" sz="2400">
                <a:latin typeface="Tahoma" panose="020B0604030504040204" pitchFamily="34" charset="0"/>
                <a:ea typeface="Tahoma" panose="020B0604030504040204" pitchFamily="34" charset="0"/>
                <a:cs typeface="Tahoma" panose="020B0604030504040204" pitchFamily="34" charset="0"/>
              </a:rPr>
              <a:t>MHz</a:t>
            </a:r>
          </a:p>
          <a:p>
            <a:pPr algn="just"/>
            <a:r>
              <a:rPr lang="en-US" sz="2400" b="1">
                <a:latin typeface="Tahoma" panose="020B0604030504040204" pitchFamily="34" charset="0"/>
                <a:ea typeface="Tahoma" panose="020B0604030504040204" pitchFamily="34" charset="0"/>
                <a:cs typeface="Tahoma" panose="020B0604030504040204" pitchFamily="34" charset="0"/>
              </a:rPr>
              <a:t>Ultra Fast Mode: </a:t>
            </a:r>
            <a:r>
              <a:rPr lang="en-US" sz="2400" smtClean="0">
                <a:latin typeface="Tahoma" panose="020B0604030504040204" pitchFamily="34" charset="0"/>
                <a:ea typeface="Tahoma" panose="020B0604030504040204" pitchFamily="34" charset="0"/>
                <a:cs typeface="Tahoma" panose="020B0604030504040204" pitchFamily="34" charset="0"/>
              </a:rPr>
              <a:t>Tần số xung nhịp tối đa </a:t>
            </a:r>
            <a:r>
              <a:rPr lang="en-US" sz="2400">
                <a:latin typeface="Tahoma" panose="020B0604030504040204" pitchFamily="34" charset="0"/>
                <a:ea typeface="Tahoma" panose="020B0604030504040204" pitchFamily="34" charset="0"/>
                <a:cs typeface="Tahoma" panose="020B0604030504040204" pitchFamily="34" charset="0"/>
              </a:rPr>
              <a:t>5 MHz</a:t>
            </a:r>
          </a:p>
        </p:txBody>
      </p:sp>
      <p:sp>
        <p:nvSpPr>
          <p:cNvPr id="3" name="Rectangle 2"/>
          <p:cNvSpPr/>
          <p:nvPr/>
        </p:nvSpPr>
        <p:spPr>
          <a:xfrm>
            <a:off x="1036909" y="3453259"/>
            <a:ext cx="6748554" cy="646331"/>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mtClean="0">
                <a:latin typeface="Lato"/>
              </a:rPr>
              <a:t>Nếu muốn truyền thông khoảng cách xa: MAX232</a:t>
            </a:r>
          </a:p>
          <a:p>
            <a:r>
              <a:rPr lang="en-US" smtClean="0">
                <a:latin typeface="Lato"/>
              </a:rPr>
              <a:t>Nếu muốn tin cậy: SPI</a:t>
            </a:r>
            <a:endParaRPr lang="en-US"/>
          </a:p>
        </p:txBody>
      </p:sp>
    </p:spTree>
    <p:extLst>
      <p:ext uri="{BB962C8B-B14F-4D97-AF65-F5344CB8AC3E}">
        <p14:creationId xmlns:p14="http://schemas.microsoft.com/office/powerpoint/2010/main" val="9540631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Nguyên lý hoạt động</a:t>
            </a:r>
            <a:endParaRPr lang="en-US"/>
          </a:p>
        </p:txBody>
      </p:sp>
      <p:sp>
        <p:nvSpPr>
          <p:cNvPr id="12" name="Rectangle 11"/>
          <p:cNvSpPr/>
          <p:nvPr/>
        </p:nvSpPr>
        <p:spPr>
          <a:xfrm>
            <a:off x="1036909" y="1278084"/>
            <a:ext cx="6748554" cy="1200329"/>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Mở kết nối: </a:t>
            </a:r>
            <a:r>
              <a:rPr lang="en-US" sz="2400" smtClean="0">
                <a:latin typeface="Tahoma" panose="020B0604030504040204" pitchFamily="34" charset="0"/>
                <a:ea typeface="Tahoma" panose="020B0604030504040204" pitchFamily="34" charset="0"/>
                <a:cs typeface="Tahoma" panose="020B0604030504040204" pitchFamily="34" charset="0"/>
              </a:rPr>
              <a:t>Đối với </a:t>
            </a:r>
            <a:r>
              <a:rPr lang="vi-VN" sz="2400" smtClean="0">
                <a:latin typeface="Tahoma" panose="020B0604030504040204" pitchFamily="34" charset="0"/>
                <a:ea typeface="Tahoma" panose="020B0604030504040204" pitchFamily="34" charset="0"/>
                <a:cs typeface="Tahoma" panose="020B0604030504040204" pitchFamily="34" charset="0"/>
              </a:rPr>
              <a:t>MOSFET </a:t>
            </a:r>
            <a:r>
              <a:rPr lang="vi-VN" sz="2400">
                <a:latin typeface="Tahoma" panose="020B0604030504040204" pitchFamily="34" charset="0"/>
                <a:ea typeface="Tahoma" panose="020B0604030504040204" pitchFamily="34" charset="0"/>
                <a:cs typeface="Tahoma" panose="020B0604030504040204" pitchFamily="34" charset="0"/>
              </a:rPr>
              <a:t>kênh N có các </a:t>
            </a:r>
            <a:r>
              <a:rPr lang="en-US" sz="2400" smtClean="0">
                <a:latin typeface="Tahoma" panose="020B0604030504040204" pitchFamily="34" charset="0"/>
                <a:ea typeface="Tahoma" panose="020B0604030504040204" pitchFamily="34" charset="0"/>
                <a:cs typeface="Tahoma" panose="020B0604030504040204" pitchFamily="34" charset="0"/>
              </a:rPr>
              <a:t>cổng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Drain, Gate và Source. </a:t>
            </a:r>
            <a:r>
              <a:rPr lang="en-US" sz="2400" smtClean="0">
                <a:latin typeface="Tahoma" panose="020B0604030504040204" pitchFamily="34" charset="0"/>
                <a:ea typeface="Tahoma" panose="020B0604030504040204" pitchFamily="34" charset="0"/>
                <a:cs typeface="Tahoma" panose="020B0604030504040204" pitchFamily="34" charset="0"/>
              </a:rPr>
              <a:t>D – Cổng kết nối</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G -</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Cổng </a:t>
            </a:r>
            <a:r>
              <a:rPr lang="vi-VN" sz="2400" smtClean="0">
                <a:latin typeface="Tahoma" panose="020B0604030504040204" pitchFamily="34" charset="0"/>
                <a:ea typeface="Tahoma" panose="020B0604030504040204" pitchFamily="34" charset="0"/>
                <a:cs typeface="Tahoma" panose="020B0604030504040204" pitchFamily="34" charset="0"/>
              </a:rPr>
              <a:t>điều khiển </a:t>
            </a:r>
            <a:r>
              <a:rPr lang="vi-VN" sz="2400">
                <a:latin typeface="Tahoma" panose="020B0604030504040204" pitchFamily="34" charset="0"/>
                <a:ea typeface="Tahoma" panose="020B0604030504040204" pitchFamily="34" charset="0"/>
                <a:cs typeface="Tahoma" panose="020B0604030504040204" pitchFamily="34" charset="0"/>
              </a:rPr>
              <a:t>và </a:t>
            </a:r>
            <a:r>
              <a:rPr lang="en-US" sz="2400" smtClean="0">
                <a:latin typeface="Tahoma" panose="020B0604030504040204" pitchFamily="34" charset="0"/>
                <a:ea typeface="Tahoma" panose="020B0604030504040204" pitchFamily="34" charset="0"/>
                <a:cs typeface="Tahoma" panose="020B0604030504040204" pitchFamily="34" charset="0"/>
              </a:rPr>
              <a:t>S - </a:t>
            </a:r>
            <a:r>
              <a:rPr lang="vi-VN" sz="2400" smtClean="0">
                <a:latin typeface="Tahoma" panose="020B0604030504040204" pitchFamily="34" charset="0"/>
                <a:ea typeface="Tahoma" panose="020B0604030504040204" pitchFamily="34" charset="0"/>
                <a:cs typeface="Tahoma" panose="020B0604030504040204" pitchFamily="34" charset="0"/>
              </a:rPr>
              <a:t>Nguồn</a:t>
            </a:r>
            <a:r>
              <a:rPr lang="vi-VN" sz="240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1036909" y="2748468"/>
            <a:ext cx="10308182" cy="1200329"/>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Ở chế độ hoạt động: Điện áp trên cổng điều khiển G &gt; Điện áp cổng nguồn S, có dòng điện chảy qua từ S sang D.</a:t>
            </a:r>
          </a:p>
          <a:p>
            <a:pPr algn="just"/>
            <a:r>
              <a:rPr lang="en-US" sz="2400" smtClean="0">
                <a:latin typeface="Tahoma" panose="020B0604030504040204" pitchFamily="34" charset="0"/>
                <a:ea typeface="Tahoma" panose="020B0604030504040204" pitchFamily="34" charset="0"/>
                <a:cs typeface="Tahoma" panose="020B0604030504040204" pitchFamily="34" charset="0"/>
              </a:rPr>
              <a:t>Ngược lại: Không có dòng đi qua D</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1036909" y="4218365"/>
            <a:ext cx="10308182" cy="1569660"/>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Một hệ thống kết nối sẽ bao gồm nhiều </a:t>
            </a:r>
            <a:r>
              <a:rPr lang="en-US" sz="2400">
                <a:latin typeface="Tahoma" panose="020B0604030504040204" pitchFamily="34" charset="0"/>
                <a:ea typeface="Tahoma" panose="020B0604030504040204" pitchFamily="34" charset="0"/>
                <a:cs typeface="Tahoma" panose="020B0604030504040204" pitchFamily="34" charset="0"/>
              </a:rPr>
              <a:t>MOSFETS </a:t>
            </a:r>
            <a:r>
              <a:rPr lang="en-US" sz="2400" smtClean="0">
                <a:latin typeface="Tahoma" panose="020B0604030504040204" pitchFamily="34" charset="0"/>
                <a:ea typeface="Tahoma" panose="020B0604030504040204" pitchFamily="34" charset="0"/>
                <a:cs typeface="Tahoma" panose="020B0604030504040204" pitchFamily="34" charset="0"/>
              </a:rPr>
              <a:t>được kết nối với nhau tại cực D thông qua một điện trở treo (pull-up resistor). Mỗi thiết bị sẽ có 1 MOSFET sử dụng cực D làm cổng kết nối. Với chuẩn giao tiếp </a:t>
            </a:r>
            <a:r>
              <a:rPr lang="en-US" sz="2400">
                <a:latin typeface="Tahoma" panose="020B0604030504040204" pitchFamily="34" charset="0"/>
                <a:ea typeface="Tahoma" panose="020B0604030504040204" pitchFamily="34" charset="0"/>
                <a:cs typeface="Tahoma" panose="020B0604030504040204" pitchFamily="34" charset="0"/>
              </a:rPr>
              <a:t>I2C </a:t>
            </a:r>
            <a:r>
              <a:rPr lang="en-US" sz="2400" smtClean="0">
                <a:latin typeface="Tahoma" panose="020B0604030504040204" pitchFamily="34" charset="0"/>
                <a:ea typeface="Tahoma" panose="020B0604030504040204" pitchFamily="34" charset="0"/>
                <a:cs typeface="Tahoma" panose="020B0604030504040204" pitchFamily="34" charset="0"/>
              </a:rPr>
              <a:t>cần sử dụng đến 2 MOSFET để giao tiếp (Clock </a:t>
            </a:r>
            <a:r>
              <a:rPr lang="en-US" sz="2400">
                <a:latin typeface="Tahoma" panose="020B0604030504040204" pitchFamily="34" charset="0"/>
                <a:ea typeface="Tahoma" panose="020B0604030504040204" pitchFamily="34" charset="0"/>
                <a:cs typeface="Tahoma" panose="020B0604030504040204" pitchFamily="34" charset="0"/>
              </a:rPr>
              <a:t>and </a:t>
            </a:r>
            <a:r>
              <a:rPr lang="en-US" sz="2400" smtClean="0">
                <a:latin typeface="Tahoma" panose="020B0604030504040204" pitchFamily="34" charset="0"/>
                <a:ea typeface="Tahoma" panose="020B0604030504040204" pitchFamily="34" charset="0"/>
                <a:cs typeface="Tahoma" panose="020B0604030504040204" pitchFamily="34" charset="0"/>
              </a:rPr>
              <a:t>Data</a:t>
            </a:r>
            <a:r>
              <a:rPr lang="en-US" sz="2400">
                <a:latin typeface="Tahoma" panose="020B0604030504040204" pitchFamily="34" charset="0"/>
                <a:ea typeface="Tahoma" panose="020B0604030504040204" pitchFamily="34" charset="0"/>
                <a:cs typeface="Tahoma" panose="020B0604030504040204" pitchFamily="34" charset="0"/>
              </a:rPr>
              <a:t>).</a:t>
            </a:r>
          </a:p>
        </p:txBody>
      </p:sp>
      <p:pic>
        <p:nvPicPr>
          <p:cNvPr id="2050" name="Picture 2" descr="N-Channel MOSFET Bas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2266" y="325763"/>
            <a:ext cx="3552825"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68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Nguyên lý hoạt động</a:t>
            </a:r>
            <a:endParaRPr lang="en-US"/>
          </a:p>
        </p:txBody>
      </p:sp>
      <p:sp>
        <p:nvSpPr>
          <p:cNvPr id="12" name="Rectangle 11"/>
          <p:cNvSpPr/>
          <p:nvPr/>
        </p:nvSpPr>
        <p:spPr>
          <a:xfrm>
            <a:off x="1036909" y="1278084"/>
            <a:ext cx="4897987" cy="1200329"/>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Điện áp: </a:t>
            </a:r>
            <a:r>
              <a:rPr lang="en-US" sz="2400" smtClean="0">
                <a:latin typeface="Tahoma" panose="020B0604030504040204" pitchFamily="34" charset="0"/>
                <a:ea typeface="Tahoma" panose="020B0604030504040204" pitchFamily="34" charset="0"/>
                <a:cs typeface="Tahoma" panose="020B0604030504040204" pitchFamily="34" charset="0"/>
              </a:rPr>
              <a:t>I2C có thể giao tiếp ở 2 mức điện áp Raspberry </a:t>
            </a:r>
            <a:r>
              <a:rPr lang="en-US" sz="2400">
                <a:latin typeface="Tahoma" panose="020B0604030504040204" pitchFamily="34" charset="0"/>
                <a:ea typeface="Tahoma" panose="020B0604030504040204" pitchFamily="34" charset="0"/>
                <a:cs typeface="Tahoma" panose="020B0604030504040204" pitchFamily="34" charset="0"/>
              </a:rPr>
              <a:t>Pi (</a:t>
            </a:r>
            <a:r>
              <a:rPr lang="en-US" sz="2400" smtClean="0">
                <a:latin typeface="Tahoma" panose="020B0604030504040204" pitchFamily="34" charset="0"/>
                <a:ea typeface="Tahoma" panose="020B0604030504040204" pitchFamily="34" charset="0"/>
                <a:cs typeface="Tahoma" panose="020B0604030504040204" pitchFamily="34" charset="0"/>
              </a:rPr>
              <a:t>3.3-volt logic) và Arduino (</a:t>
            </a:r>
            <a:r>
              <a:rPr lang="en-US" sz="2400">
                <a:latin typeface="Tahoma" panose="020B0604030504040204" pitchFamily="34" charset="0"/>
                <a:ea typeface="Tahoma" panose="020B0604030504040204" pitchFamily="34" charset="0"/>
                <a:cs typeface="Tahoma" panose="020B0604030504040204" pitchFamily="34" charset="0"/>
              </a:rPr>
              <a:t>5-volt logic</a:t>
            </a:r>
            <a:r>
              <a:rPr lang="en-US" sz="2400" smtClean="0">
                <a:latin typeface="Tahoma" panose="020B0604030504040204" pitchFamily="34" charset="0"/>
                <a:ea typeface="Tahoma" panose="020B0604030504040204" pitchFamily="34" charset="0"/>
                <a:cs typeface="Tahoma" panose="020B0604030504040204" pitchFamily="34" charset="0"/>
              </a:rPr>
              <a:t>). </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1036909" y="3604018"/>
            <a:ext cx="5037320" cy="461665"/>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Tính toán giá trị điện trở treo:</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896" y="618818"/>
            <a:ext cx="5782482" cy="1914792"/>
          </a:xfrm>
          <a:prstGeom prst="rect">
            <a:avLst/>
          </a:prstGeom>
        </p:spPr>
      </p:pic>
      <p:sp>
        <p:nvSpPr>
          <p:cNvPr id="10" name="Rectangle 9"/>
          <p:cNvSpPr/>
          <p:nvPr/>
        </p:nvSpPr>
        <p:spPr>
          <a:xfrm>
            <a:off x="1036909" y="2655830"/>
            <a:ext cx="10680469" cy="83099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just"/>
            <a:r>
              <a:rPr lang="en-US" sz="2400" i="1" smtClean="0">
                <a:solidFill>
                  <a:schemeClr val="tx1"/>
                </a:solidFill>
                <a:latin typeface="Tahoma" panose="020B0604030504040204" pitchFamily="34" charset="0"/>
                <a:ea typeface="Tahoma" panose="020B0604030504040204" pitchFamily="34" charset="0"/>
                <a:cs typeface="Tahoma" panose="020B0604030504040204" pitchFamily="34" charset="0"/>
              </a:rPr>
              <a:t>Nếu 2 hệ thống muốn giao tiếp I2C cần thống nhất cùng 1 điện áp và được nối chung nguồn (2 chân GND ở 2 nguồn  được nối với nhau)</a:t>
            </a:r>
            <a:endParaRPr lang="en-US" sz="2400" i="1">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0162" y="3486827"/>
            <a:ext cx="3877216" cy="2857899"/>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909" y="4147883"/>
            <a:ext cx="6656428" cy="2196841"/>
          </a:xfrm>
          <a:prstGeom prst="rect">
            <a:avLst/>
          </a:prstGeom>
        </p:spPr>
      </p:pic>
    </p:spTree>
    <p:extLst>
      <p:ext uri="{BB962C8B-B14F-4D97-AF65-F5344CB8AC3E}">
        <p14:creationId xmlns:p14="http://schemas.microsoft.com/office/powerpoint/2010/main" val="16841135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Nguyên lý hoạt động</a:t>
            </a:r>
            <a:endParaRPr lang="en-US"/>
          </a:p>
        </p:txBody>
      </p:sp>
      <p:sp>
        <p:nvSpPr>
          <p:cNvPr id="12" name="Rectangle 11"/>
          <p:cNvSpPr/>
          <p:nvPr/>
        </p:nvSpPr>
        <p:spPr>
          <a:xfrm>
            <a:off x="1036909" y="1131572"/>
            <a:ext cx="6682060" cy="1938992"/>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Khởi tạo: </a:t>
            </a:r>
            <a:r>
              <a:rPr lang="en-US" sz="2400" smtClean="0">
                <a:latin typeface="Tahoma" panose="020B0604030504040204" pitchFamily="34" charset="0"/>
                <a:ea typeface="Tahoma" panose="020B0604030504040204" pitchFamily="34" charset="0"/>
                <a:cs typeface="Tahoma" panose="020B0604030504040204" pitchFamily="34" charset="0"/>
              </a:rPr>
              <a:t>Chip Master khởi động quy trình giao tiếp I2C bằng cách kéo chân SDA xuống mức tích cực thấp trong khi vẫn giữ SCL ở mức cao.</a:t>
            </a:r>
          </a:p>
          <a:p>
            <a:pPr algn="just"/>
            <a:r>
              <a:rPr lang="en-US" sz="2400" smtClean="0">
                <a:latin typeface="Tahoma" panose="020B0604030504040204" pitchFamily="34" charset="0"/>
                <a:ea typeface="Tahoma" panose="020B0604030504040204" pitchFamily="34" charset="0"/>
                <a:cs typeface="Tahoma" panose="020B0604030504040204" pitchFamily="34" charset="0"/>
              </a:rPr>
              <a:t>Cạnh xuống của sườn xung SDA báo hiệu khởi động quy trình.</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1036909" y="3194107"/>
            <a:ext cx="5037320" cy="3046988"/>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Địa chỉ của thiết bị: </a:t>
            </a:r>
            <a:endPar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endParaRPr>
          </a:p>
          <a:p>
            <a:pPr algn="just"/>
            <a:r>
              <a:rPr lang="en-US" sz="2400" smtClean="0">
                <a:latin typeface="Tahoma" panose="020B0604030504040204" pitchFamily="34" charset="0"/>
                <a:ea typeface="Tahoma" panose="020B0604030504040204" pitchFamily="34" charset="0"/>
                <a:cs typeface="Tahoma" panose="020B0604030504040204" pitchFamily="34" charset="0"/>
              </a:rPr>
              <a:t>Các chip slave sẽ lắng nghe 7 bit tiếp theo để xác định địa chỉ của Slave tương ứng. Mỗi thiết bị I2C sẽ có một địa chỉ duy nhất. </a:t>
            </a:r>
          </a:p>
          <a:p>
            <a:pPr algn="just"/>
            <a:r>
              <a:rPr lang="en-US" sz="2400" smtClean="0">
                <a:latin typeface="Tahoma" panose="020B0604030504040204" pitchFamily="34" charset="0"/>
                <a:ea typeface="Tahoma" panose="020B0604030504040204" pitchFamily="34" charset="0"/>
                <a:cs typeface="Tahoma" panose="020B0604030504040204" pitchFamily="34" charset="0"/>
              </a:rPr>
              <a:t>Khi đã xác định được tín hiệu từ Master gửi cho Slave tương ứng, bit R/W tiếp theo sẽ được sử dụng.</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i2c commun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969" y="213064"/>
            <a:ext cx="40481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2C Start Stop Cond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619" y="3113419"/>
            <a:ext cx="5324475" cy="15335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196148" y="4986886"/>
            <a:ext cx="5570946"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mtClean="0">
                <a:solidFill>
                  <a:schemeClr val="tx1"/>
                </a:solidFill>
                <a:latin typeface="Lato"/>
              </a:rPr>
              <a:t>Với 7-bit địa chỉ, tối đa </a:t>
            </a:r>
            <a:r>
              <a:rPr lang="en-US">
                <a:solidFill>
                  <a:schemeClr val="tx1"/>
                </a:solidFill>
                <a:latin typeface="Lato"/>
              </a:rPr>
              <a:t>128 slaves </a:t>
            </a:r>
            <a:r>
              <a:rPr lang="en-US" smtClean="0">
                <a:solidFill>
                  <a:schemeClr val="tx1"/>
                </a:solidFill>
                <a:latin typeface="Lato"/>
              </a:rPr>
              <a:t>có thể được ghép nối thông qua I2C. Một số chip thế hệ mới, số bit địa chỉ có thể là 10 bit. Tuy nhiên trong thực tế số thiết bị tha gia kết nối không vượt quá 10.</a:t>
            </a:r>
            <a:endParaRPr lang="en-US">
              <a:solidFill>
                <a:schemeClr val="tx1"/>
              </a:solidFill>
            </a:endParaRPr>
          </a:p>
        </p:txBody>
      </p:sp>
    </p:spTree>
    <p:extLst>
      <p:ext uri="{BB962C8B-B14F-4D97-AF65-F5344CB8AC3E}">
        <p14:creationId xmlns:p14="http://schemas.microsoft.com/office/powerpoint/2010/main" val="339589064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Nguyên lý hoạt động</a:t>
            </a:r>
            <a:endParaRPr lang="en-US"/>
          </a:p>
        </p:txBody>
      </p:sp>
      <p:sp>
        <p:nvSpPr>
          <p:cNvPr id="9" name="Rectangle 8"/>
          <p:cNvSpPr/>
          <p:nvPr/>
        </p:nvSpPr>
        <p:spPr>
          <a:xfrm>
            <a:off x="1184952" y="1008029"/>
            <a:ext cx="5563897" cy="1569660"/>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Địa chỉ của thiết bị: </a:t>
            </a:r>
            <a:endPar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endParaRPr>
          </a:p>
          <a:p>
            <a:pPr algn="just"/>
            <a:r>
              <a:rPr lang="en-US" sz="2400" smtClean="0">
                <a:latin typeface="Tahoma" panose="020B0604030504040204" pitchFamily="34" charset="0"/>
                <a:ea typeface="Tahoma" panose="020B0604030504040204" pitchFamily="34" charset="0"/>
                <a:cs typeface="Tahoma" panose="020B0604030504040204" pitchFamily="34" charset="0"/>
              </a:rPr>
              <a:t>Khi đã xác định được tín hiệu từ Master gửi cho Slave tương ứng, bit R/W tiếp theo sẽ được sử dụng.</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I2C First By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6892" y="1008029"/>
            <a:ext cx="4772590" cy="133427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84951" y="2659184"/>
            <a:ext cx="10336487" cy="830997"/>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Tín hiệu Read/Write báo hiệu Slave nhận dữ liệu (data) từ Master hay gửi dữ liệu lên Master.</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5124" name="Picture 4" descr="Introduction to I2C Mess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564" y="3125032"/>
            <a:ext cx="6217918" cy="1160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184951" y="4412515"/>
            <a:ext cx="10336487" cy="1938992"/>
          </a:xfrm>
          <a:prstGeom prst="rect">
            <a:avLst/>
          </a:prstGeom>
        </p:spPr>
        <p:txBody>
          <a:bodyPr wrap="square">
            <a:spAutoFit/>
          </a:bodyPr>
          <a:lstStyle/>
          <a:p>
            <a:pPr algn="just"/>
            <a:r>
              <a:rPr lang="en-US" sz="2400" smtClean="0">
                <a:latin typeface="Tahoma" panose="020B0604030504040204" pitchFamily="34" charset="0"/>
                <a:ea typeface="Tahoma" panose="020B0604030504040204" pitchFamily="34" charset="0"/>
                <a:cs typeface="Tahoma" panose="020B0604030504040204" pitchFamily="34" charset="0"/>
              </a:rPr>
              <a:t>Mỗi bit được gửi/nhận trong mỗi chu kỳ (clock cycle), có nghĩa là </a:t>
            </a:r>
            <a:r>
              <a:rPr lang="en-US" sz="2400">
                <a:latin typeface="Tahoma" panose="020B0604030504040204" pitchFamily="34" charset="0"/>
                <a:ea typeface="Tahoma" panose="020B0604030504040204" pitchFamily="34" charset="0"/>
                <a:cs typeface="Tahoma" panose="020B0604030504040204" pitchFamily="34" charset="0"/>
              </a:rPr>
              <a:t>8 </a:t>
            </a:r>
            <a:r>
              <a:rPr lang="en-US" sz="2400" smtClean="0">
                <a:latin typeface="Tahoma" panose="020B0604030504040204" pitchFamily="34" charset="0"/>
                <a:ea typeface="Tahoma" panose="020B0604030504040204" pitchFamily="34" charset="0"/>
                <a:cs typeface="Tahoma" panose="020B0604030504040204" pitchFamily="34" charset="0"/>
              </a:rPr>
              <a:t>chu kỳ sẽ truyền 1 </a:t>
            </a:r>
            <a:r>
              <a:rPr lang="en-US" sz="2400">
                <a:latin typeface="Tahoma" panose="020B0604030504040204" pitchFamily="34" charset="0"/>
                <a:ea typeface="Tahoma" panose="020B0604030504040204" pitchFamily="34" charset="0"/>
                <a:cs typeface="Tahoma" panose="020B0604030504040204" pitchFamily="34" charset="0"/>
              </a:rPr>
              <a:t>byte. </a:t>
            </a:r>
            <a:r>
              <a:rPr lang="en-US" sz="2400" smtClean="0">
                <a:latin typeface="Tahoma" panose="020B0604030504040204" pitchFamily="34" charset="0"/>
                <a:ea typeface="Tahoma" panose="020B0604030504040204" pitchFamily="34" charset="0"/>
                <a:cs typeface="Tahoma" panose="020B0604030504040204" pitchFamily="34" charset="0"/>
              </a:rPr>
              <a:t>Sau mỗi byte gửi/nhận, xung thứ 9 gửi tín hiệu ACK/NACK </a:t>
            </a:r>
            <a:r>
              <a:rPr lang="en-US" sz="2400">
                <a:latin typeface="Tahoma" panose="020B0604030504040204" pitchFamily="34" charset="0"/>
                <a:ea typeface="Tahoma" panose="020B0604030504040204" pitchFamily="34" charset="0"/>
                <a:cs typeface="Tahoma" panose="020B0604030504040204" pitchFamily="34" charset="0"/>
              </a:rPr>
              <a:t>(acknowledged/not acknowledged). </a:t>
            </a:r>
            <a:r>
              <a:rPr lang="en-US" sz="2400" smtClean="0">
                <a:latin typeface="Tahoma" panose="020B0604030504040204" pitchFamily="34" charset="0"/>
                <a:ea typeface="Tahoma" panose="020B0604030504040204" pitchFamily="34" charset="0"/>
                <a:cs typeface="Tahoma" panose="020B0604030504040204" pitchFamily="34" charset="0"/>
              </a:rPr>
              <a:t>Bit </a:t>
            </a:r>
            <a:r>
              <a:rPr lang="en-US" sz="2400">
                <a:latin typeface="Tahoma" panose="020B0604030504040204" pitchFamily="34" charset="0"/>
                <a:ea typeface="Tahoma" panose="020B0604030504040204" pitchFamily="34" charset="0"/>
                <a:cs typeface="Tahoma" panose="020B0604030504040204" pitchFamily="34" charset="0"/>
              </a:rPr>
              <a:t>ACK </a:t>
            </a:r>
            <a:r>
              <a:rPr lang="en-US" sz="2400" smtClean="0">
                <a:latin typeface="Tahoma" panose="020B0604030504040204" pitchFamily="34" charset="0"/>
                <a:ea typeface="Tahoma" panose="020B0604030504040204" pitchFamily="34" charset="0"/>
                <a:cs typeface="Tahoma" panose="020B0604030504040204" pitchFamily="34" charset="0"/>
              </a:rPr>
              <a:t>được tạo ra bởi </a:t>
            </a:r>
            <a:r>
              <a:rPr lang="en-US" sz="2400">
                <a:latin typeface="Tahoma" panose="020B0604030504040204" pitchFamily="34" charset="0"/>
                <a:ea typeface="Tahoma" panose="020B0604030504040204" pitchFamily="34" charset="0"/>
                <a:cs typeface="Tahoma" panose="020B0604030504040204" pitchFamily="34" charset="0"/>
              </a:rPr>
              <a:t>slave </a:t>
            </a:r>
            <a:r>
              <a:rPr lang="en-US" sz="2400" smtClean="0">
                <a:latin typeface="Tahoma" panose="020B0604030504040204" pitchFamily="34" charset="0"/>
                <a:ea typeface="Tahoma" panose="020B0604030504040204" pitchFamily="34" charset="0"/>
                <a:cs typeface="Tahoma" panose="020B0604030504040204" pitchFamily="34" charset="0"/>
              </a:rPr>
              <a:t>hoặc master. Bit ACK, </a:t>
            </a:r>
            <a:r>
              <a:rPr lang="en-US" sz="2400">
                <a:latin typeface="Tahoma" panose="020B0604030504040204" pitchFamily="34" charset="0"/>
                <a:ea typeface="Tahoma" panose="020B0604030504040204" pitchFamily="34" charset="0"/>
                <a:cs typeface="Tahoma" panose="020B0604030504040204" pitchFamily="34" charset="0"/>
              </a:rPr>
              <a:t>SDA </a:t>
            </a:r>
            <a:r>
              <a:rPr lang="en-US" sz="2400" smtClean="0">
                <a:latin typeface="Tahoma" panose="020B0604030504040204" pitchFamily="34" charset="0"/>
                <a:ea typeface="Tahoma" panose="020B0604030504040204" pitchFamily="34" charset="0"/>
                <a:cs typeface="Tahoma" panose="020B0604030504040204" pitchFamily="34" charset="0"/>
              </a:rPr>
              <a:t>được kéo xuống thấp bởi master hoặc slave. Khi bit 9 được đẩy lên cao phát sinh tín hiệu </a:t>
            </a:r>
            <a:r>
              <a:rPr lang="en-US" sz="2400">
                <a:latin typeface="Tahoma" panose="020B0604030504040204" pitchFamily="34" charset="0"/>
                <a:ea typeface="Tahoma" panose="020B0604030504040204" pitchFamily="34" charset="0"/>
                <a:cs typeface="Tahoma" panose="020B0604030504040204" pitchFamily="34" charset="0"/>
              </a:rPr>
              <a:t>NACK.</a:t>
            </a:r>
          </a:p>
        </p:txBody>
      </p:sp>
    </p:spTree>
    <p:extLst>
      <p:ext uri="{BB962C8B-B14F-4D97-AF65-F5344CB8AC3E}">
        <p14:creationId xmlns:p14="http://schemas.microsoft.com/office/powerpoint/2010/main" val="25277307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Nguyên lý hoạt động</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a:solidFill>
                  <a:srgbClr val="FFFF00"/>
                </a:solidFill>
                <a:latin typeface="Tahoma" panose="020B0604030504040204" pitchFamily="34" charset="0"/>
                <a:ea typeface="Tahoma" panose="020B0604030504040204" pitchFamily="34" charset="0"/>
                <a:cs typeface="Tahoma" panose="020B0604030504040204" pitchFamily="34" charset="0"/>
              </a:rPr>
              <a:t>Địa chỉ của thiết bị: </a:t>
            </a:r>
            <a:endPar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endParaRPr>
          </a:p>
          <a:p>
            <a:pPr algn="just"/>
            <a:r>
              <a:rPr lang="en-US" sz="2400" smtClean="0">
                <a:latin typeface="Tahoma" panose="020B0604030504040204" pitchFamily="34" charset="0"/>
                <a:ea typeface="Tahoma" panose="020B0604030504040204" pitchFamily="34" charset="0"/>
                <a:cs typeface="Tahoma" panose="020B0604030504040204" pitchFamily="34" charset="0"/>
              </a:rPr>
              <a:t>Mỗi thiết bị chỉ có 1 duy nhất một địa chỉ theo quy ước sau:</a:t>
            </a:r>
            <a:endParaRPr lang="en-US" sz="240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922260022"/>
              </p:ext>
            </p:extLst>
          </p:nvPr>
        </p:nvGraphicFramePr>
        <p:xfrm>
          <a:off x="1276393" y="2004039"/>
          <a:ext cx="8285618" cy="2595880"/>
        </p:xfrm>
        <a:graphic>
          <a:graphicData uri="http://schemas.openxmlformats.org/drawingml/2006/table">
            <a:tbl>
              <a:tblPr firstRow="1" bandRow="1">
                <a:tableStyleId>{5C22544A-7EE6-4342-B048-85BDC9FD1C3A}</a:tableStyleId>
              </a:tblPr>
              <a:tblGrid>
                <a:gridCol w="1897881">
                  <a:extLst>
                    <a:ext uri="{9D8B030D-6E8A-4147-A177-3AD203B41FA5}">
                      <a16:colId xmlns:a16="http://schemas.microsoft.com/office/drawing/2014/main" val="2569758338"/>
                    </a:ext>
                  </a:extLst>
                </a:gridCol>
                <a:gridCol w="6387737">
                  <a:extLst>
                    <a:ext uri="{9D8B030D-6E8A-4147-A177-3AD203B41FA5}">
                      <a16:colId xmlns:a16="http://schemas.microsoft.com/office/drawing/2014/main" val="3062879812"/>
                    </a:ext>
                  </a:extLst>
                </a:gridCol>
              </a:tblGrid>
              <a:tr h="370840">
                <a:tc>
                  <a:txBody>
                    <a:bodyPr/>
                    <a:lstStyle/>
                    <a:p>
                      <a:r>
                        <a:rPr lang="en-US" smtClean="0">
                          <a:solidFill>
                            <a:srgbClr val="000000"/>
                          </a:solidFill>
                          <a:latin typeface="Courier"/>
                        </a:rPr>
                        <a:t>0000 000 1 </a:t>
                      </a:r>
                      <a:endParaRPr lang="en-US"/>
                    </a:p>
                  </a:txBody>
                  <a:tcPr/>
                </a:tc>
                <a:tc>
                  <a:txBody>
                    <a:bodyPr/>
                    <a:lstStyle/>
                    <a:p>
                      <a:r>
                        <a:rPr lang="en-US" smtClean="0">
                          <a:solidFill>
                            <a:srgbClr val="000000"/>
                          </a:solidFill>
                          <a:latin typeface="Courier"/>
                        </a:rPr>
                        <a:t>START byte - for slow micros without I2C h/w</a:t>
                      </a:r>
                      <a:endParaRPr lang="en-US"/>
                    </a:p>
                  </a:txBody>
                  <a:tcPr/>
                </a:tc>
                <a:extLst>
                  <a:ext uri="{0D108BD9-81ED-4DB2-BD59-A6C34878D82A}">
                    <a16:rowId xmlns:a16="http://schemas.microsoft.com/office/drawing/2014/main" val="1749594131"/>
                  </a:ext>
                </a:extLst>
              </a:tr>
              <a:tr h="370840">
                <a:tc>
                  <a:txBody>
                    <a:bodyPr/>
                    <a:lstStyle/>
                    <a:p>
                      <a:r>
                        <a:rPr lang="en-US" smtClean="0">
                          <a:solidFill>
                            <a:srgbClr val="000000"/>
                          </a:solidFill>
                          <a:latin typeface="Courier"/>
                        </a:rPr>
                        <a:t>0000 001 X </a:t>
                      </a:r>
                      <a:endParaRPr lang="en-US"/>
                    </a:p>
                  </a:txBody>
                  <a:tcPr/>
                </a:tc>
                <a:tc>
                  <a:txBody>
                    <a:bodyPr/>
                    <a:lstStyle/>
                    <a:p>
                      <a:r>
                        <a:rPr lang="en-US" smtClean="0">
                          <a:solidFill>
                            <a:srgbClr val="000000"/>
                          </a:solidFill>
                          <a:latin typeface="Courier"/>
                        </a:rPr>
                        <a:t>CBUS address - a different bus protocol</a:t>
                      </a:r>
                      <a:endParaRPr lang="en-US"/>
                    </a:p>
                  </a:txBody>
                  <a:tcPr/>
                </a:tc>
                <a:extLst>
                  <a:ext uri="{0D108BD9-81ED-4DB2-BD59-A6C34878D82A}">
                    <a16:rowId xmlns:a16="http://schemas.microsoft.com/office/drawing/2014/main" val="1201072816"/>
                  </a:ext>
                </a:extLst>
              </a:tr>
              <a:tr h="370840">
                <a:tc>
                  <a:txBody>
                    <a:bodyPr/>
                    <a:lstStyle/>
                    <a:p>
                      <a:r>
                        <a:rPr lang="en-US" smtClean="0">
                          <a:solidFill>
                            <a:srgbClr val="000000"/>
                          </a:solidFill>
                          <a:latin typeface="Courier"/>
                        </a:rPr>
                        <a:t>0000 010 X </a:t>
                      </a:r>
                      <a:endParaRPr lang="en-US"/>
                    </a:p>
                  </a:txBody>
                  <a:tcPr/>
                </a:tc>
                <a:tc>
                  <a:txBody>
                    <a:bodyPr/>
                    <a:lstStyle/>
                    <a:p>
                      <a:r>
                        <a:rPr lang="en-US" smtClean="0">
                          <a:solidFill>
                            <a:srgbClr val="000000"/>
                          </a:solidFill>
                          <a:latin typeface="Courier"/>
                        </a:rPr>
                        <a:t>Reserved for different bus format</a:t>
                      </a:r>
                      <a:endParaRPr lang="en-US"/>
                    </a:p>
                  </a:txBody>
                  <a:tcPr/>
                </a:tc>
                <a:extLst>
                  <a:ext uri="{0D108BD9-81ED-4DB2-BD59-A6C34878D82A}">
                    <a16:rowId xmlns:a16="http://schemas.microsoft.com/office/drawing/2014/main" val="3927645946"/>
                  </a:ext>
                </a:extLst>
              </a:tr>
              <a:tr h="370840">
                <a:tc>
                  <a:txBody>
                    <a:bodyPr/>
                    <a:lstStyle/>
                    <a:p>
                      <a:r>
                        <a:rPr lang="en-US" smtClean="0">
                          <a:solidFill>
                            <a:srgbClr val="000000"/>
                          </a:solidFill>
                          <a:latin typeface="Courier"/>
                        </a:rPr>
                        <a:t>0000 011 X </a:t>
                      </a:r>
                      <a:endParaRPr lang="en-US"/>
                    </a:p>
                  </a:txBody>
                  <a:tcPr/>
                </a:tc>
                <a:tc>
                  <a:txBody>
                    <a:bodyPr/>
                    <a:lstStyle/>
                    <a:p>
                      <a:r>
                        <a:rPr lang="en-US" smtClean="0">
                          <a:solidFill>
                            <a:srgbClr val="000000"/>
                          </a:solidFill>
                          <a:latin typeface="Courier"/>
                        </a:rPr>
                        <a:t>Reserved for future purposes</a:t>
                      </a:r>
                      <a:endParaRPr lang="en-US"/>
                    </a:p>
                  </a:txBody>
                  <a:tcPr/>
                </a:tc>
                <a:extLst>
                  <a:ext uri="{0D108BD9-81ED-4DB2-BD59-A6C34878D82A}">
                    <a16:rowId xmlns:a16="http://schemas.microsoft.com/office/drawing/2014/main" val="3064045765"/>
                  </a:ext>
                </a:extLst>
              </a:tr>
              <a:tr h="370840">
                <a:tc>
                  <a:txBody>
                    <a:bodyPr/>
                    <a:lstStyle/>
                    <a:p>
                      <a:r>
                        <a:rPr lang="en-US" smtClean="0">
                          <a:solidFill>
                            <a:srgbClr val="000000"/>
                          </a:solidFill>
                          <a:latin typeface="Courier"/>
                        </a:rPr>
                        <a:t>0000 1XX X </a:t>
                      </a:r>
                      <a:endParaRPr lang="en-US"/>
                    </a:p>
                  </a:txBody>
                  <a:tcPr/>
                </a:tc>
                <a:tc>
                  <a:txBody>
                    <a:bodyPr/>
                    <a:lstStyle/>
                    <a:p>
                      <a:r>
                        <a:rPr lang="en-US" smtClean="0">
                          <a:solidFill>
                            <a:srgbClr val="000000"/>
                          </a:solidFill>
                          <a:latin typeface="Courier"/>
                        </a:rPr>
                        <a:t>Hs-mode master code</a:t>
                      </a:r>
                      <a:endParaRPr lang="en-US"/>
                    </a:p>
                  </a:txBody>
                  <a:tcPr/>
                </a:tc>
                <a:extLst>
                  <a:ext uri="{0D108BD9-81ED-4DB2-BD59-A6C34878D82A}">
                    <a16:rowId xmlns:a16="http://schemas.microsoft.com/office/drawing/2014/main" val="1081545876"/>
                  </a:ext>
                </a:extLst>
              </a:tr>
              <a:tr h="370840">
                <a:tc>
                  <a:txBody>
                    <a:bodyPr/>
                    <a:lstStyle/>
                    <a:p>
                      <a:r>
                        <a:rPr lang="en-US" smtClean="0">
                          <a:solidFill>
                            <a:srgbClr val="000000"/>
                          </a:solidFill>
                          <a:latin typeface="Courier"/>
                        </a:rPr>
                        <a:t>1111 1XX X </a:t>
                      </a:r>
                      <a:endParaRPr lang="en-US"/>
                    </a:p>
                  </a:txBody>
                  <a:tcPr/>
                </a:tc>
                <a:tc>
                  <a:txBody>
                    <a:bodyPr/>
                    <a:lstStyle/>
                    <a:p>
                      <a:r>
                        <a:rPr lang="en-US" smtClean="0">
                          <a:solidFill>
                            <a:srgbClr val="000000"/>
                          </a:solidFill>
                          <a:latin typeface="Courier"/>
                        </a:rPr>
                        <a:t>Reserved for future purposes</a:t>
                      </a:r>
                      <a:endParaRPr lang="en-US"/>
                    </a:p>
                  </a:txBody>
                  <a:tcPr/>
                </a:tc>
                <a:extLst>
                  <a:ext uri="{0D108BD9-81ED-4DB2-BD59-A6C34878D82A}">
                    <a16:rowId xmlns:a16="http://schemas.microsoft.com/office/drawing/2014/main" val="1407331838"/>
                  </a:ext>
                </a:extLst>
              </a:tr>
              <a:tr h="370840">
                <a:tc>
                  <a:txBody>
                    <a:bodyPr/>
                    <a:lstStyle/>
                    <a:p>
                      <a:r>
                        <a:rPr lang="en-US" smtClean="0">
                          <a:solidFill>
                            <a:srgbClr val="000000"/>
                          </a:solidFill>
                          <a:latin typeface="Courier"/>
                        </a:rPr>
                        <a:t>1111 0XX X </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rgbClr val="000000"/>
                          </a:solidFill>
                          <a:latin typeface="Courier"/>
                        </a:rPr>
                        <a:t>10-bit slave addressing</a:t>
                      </a:r>
                      <a:endParaRPr lang="en-US" smtClean="0"/>
                    </a:p>
                  </a:txBody>
                  <a:tcPr/>
                </a:tc>
                <a:extLst>
                  <a:ext uri="{0D108BD9-81ED-4DB2-BD59-A6C34878D82A}">
                    <a16:rowId xmlns:a16="http://schemas.microsoft.com/office/drawing/2014/main" val="3968719191"/>
                  </a:ext>
                </a:extLst>
              </a:tr>
            </a:tbl>
          </a:graphicData>
        </a:graphic>
      </p:graphicFrame>
    </p:spTree>
    <p:extLst>
      <p:ext uri="{BB962C8B-B14F-4D97-AF65-F5344CB8AC3E}">
        <p14:creationId xmlns:p14="http://schemas.microsoft.com/office/powerpoint/2010/main" val="15125428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Nguyên lý hoạt động</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Quy trình gửi dữ liệu: </a:t>
            </a:r>
          </a:p>
          <a:p>
            <a:pPr algn="just"/>
            <a:r>
              <a:rPr lang="en-US" sz="2400" smtClean="0">
                <a:latin typeface="Tahoma" panose="020B0604030504040204" pitchFamily="34" charset="0"/>
                <a:ea typeface="Tahoma" panose="020B0604030504040204" pitchFamily="34" charset="0"/>
                <a:cs typeface="Tahoma" panose="020B0604030504040204" pitchFamily="34" charset="0"/>
              </a:rPr>
              <a:t>Dành cho việc Master truyền dữ liệu đến Slave hoặc Slave gửi đến Master:</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1371599" y="2159786"/>
            <a:ext cx="8242663" cy="2677656"/>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457200" indent="-457200">
              <a:buFont typeface="+mj-lt"/>
              <a:buAutoNum type="arabicPeriod"/>
            </a:pPr>
            <a:r>
              <a:rPr lang="en-US" sz="2400">
                <a:latin typeface="Tahoma" panose="020B0604030504040204" pitchFamily="34" charset="0"/>
                <a:ea typeface="Tahoma" panose="020B0604030504040204" pitchFamily="34" charset="0"/>
                <a:cs typeface="Tahoma" panose="020B0604030504040204" pitchFamily="34" charset="0"/>
              </a:rPr>
              <a:t>Send the START bit (S).</a:t>
            </a:r>
          </a:p>
          <a:p>
            <a:pPr marL="457200" indent="-457200">
              <a:buFont typeface="+mj-lt"/>
              <a:buAutoNum type="arabicPeriod"/>
            </a:pPr>
            <a:r>
              <a:rPr lang="en-US" sz="2400">
                <a:latin typeface="Tahoma" panose="020B0604030504040204" pitchFamily="34" charset="0"/>
                <a:ea typeface="Tahoma" panose="020B0604030504040204" pitchFamily="34" charset="0"/>
                <a:cs typeface="Tahoma" panose="020B0604030504040204" pitchFamily="34" charset="0"/>
              </a:rPr>
              <a:t>Send the slave address (ADDR). Usually 7 bits.</a:t>
            </a:r>
            <a:br>
              <a:rPr lang="en-US" sz="2400">
                <a:latin typeface="Tahoma" panose="020B0604030504040204" pitchFamily="34" charset="0"/>
                <a:ea typeface="Tahoma" panose="020B0604030504040204" pitchFamily="34" charset="0"/>
                <a:cs typeface="Tahoma" panose="020B0604030504040204" pitchFamily="34" charset="0"/>
              </a:rPr>
            </a:br>
            <a:r>
              <a:rPr lang="en-US" sz="2400">
                <a:latin typeface="Tahoma" panose="020B0604030504040204" pitchFamily="34" charset="0"/>
                <a:ea typeface="Tahoma" panose="020B0604030504040204" pitchFamily="34" charset="0"/>
                <a:cs typeface="Tahoma" panose="020B0604030504040204" pitchFamily="34" charset="0"/>
              </a:rPr>
              <a:t>Send the Read(R)-1 / Write(W)-0 bit.</a:t>
            </a:r>
          </a:p>
          <a:p>
            <a:pPr marL="457200" indent="-457200">
              <a:buFont typeface="+mj-lt"/>
              <a:buAutoNum type="arabicPeriod"/>
            </a:pPr>
            <a:r>
              <a:rPr lang="en-US" sz="2400">
                <a:latin typeface="Tahoma" panose="020B0604030504040204" pitchFamily="34" charset="0"/>
                <a:ea typeface="Tahoma" panose="020B0604030504040204" pitchFamily="34" charset="0"/>
                <a:cs typeface="Tahoma" panose="020B0604030504040204" pitchFamily="34" charset="0"/>
              </a:rPr>
              <a:t>Wait for/Send an acknowledge bit (A).</a:t>
            </a:r>
          </a:p>
          <a:p>
            <a:pPr marL="457200" indent="-457200">
              <a:buFont typeface="+mj-lt"/>
              <a:buAutoNum type="arabicPeriod"/>
            </a:pPr>
            <a:r>
              <a:rPr lang="en-US" sz="2400">
                <a:latin typeface="Tahoma" panose="020B0604030504040204" pitchFamily="34" charset="0"/>
                <a:ea typeface="Tahoma" panose="020B0604030504040204" pitchFamily="34" charset="0"/>
                <a:cs typeface="Tahoma" panose="020B0604030504040204" pitchFamily="34" charset="0"/>
              </a:rPr>
              <a:t>Send/Receive the data byte (8 bits) (DATA).</a:t>
            </a:r>
          </a:p>
          <a:p>
            <a:pPr marL="457200" indent="-457200">
              <a:buFont typeface="+mj-lt"/>
              <a:buAutoNum type="arabicPeriod"/>
            </a:pPr>
            <a:r>
              <a:rPr lang="en-US" sz="2400">
                <a:latin typeface="Tahoma" panose="020B0604030504040204" pitchFamily="34" charset="0"/>
                <a:ea typeface="Tahoma" panose="020B0604030504040204" pitchFamily="34" charset="0"/>
                <a:cs typeface="Tahoma" panose="020B0604030504040204" pitchFamily="34" charset="0"/>
              </a:rPr>
              <a:t>Expect/Send acknowledge bit (A).</a:t>
            </a:r>
          </a:p>
          <a:p>
            <a:pPr marL="457200" indent="-457200">
              <a:buFont typeface="+mj-lt"/>
              <a:buAutoNum type="arabicPeriod"/>
            </a:pPr>
            <a:r>
              <a:rPr lang="en-US" sz="2400">
                <a:latin typeface="Tahoma" panose="020B0604030504040204" pitchFamily="34" charset="0"/>
                <a:ea typeface="Tahoma" panose="020B0604030504040204" pitchFamily="34" charset="0"/>
                <a:cs typeface="Tahoma" panose="020B0604030504040204" pitchFamily="34" charset="0"/>
              </a:rPr>
              <a:t>Send the STOP bit (P).</a:t>
            </a:r>
          </a:p>
        </p:txBody>
      </p:sp>
      <p:sp>
        <p:nvSpPr>
          <p:cNvPr id="6" name="Rectangle 5"/>
          <p:cNvSpPr/>
          <p:nvPr/>
        </p:nvSpPr>
        <p:spPr>
          <a:xfrm>
            <a:off x="880156" y="5158202"/>
            <a:ext cx="10654348"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i="1">
                <a:solidFill>
                  <a:srgbClr val="000000"/>
                </a:solidFill>
                <a:latin typeface="Verdana" panose="020B0604030504040204" pitchFamily="34" charset="0"/>
              </a:rPr>
              <a:t>Note: You can use 7 bit or 10 bit addresses.</a:t>
            </a:r>
          </a:p>
          <a:p>
            <a:r>
              <a:rPr lang="en-US" i="1">
                <a:solidFill>
                  <a:srgbClr val="000000"/>
                </a:solidFill>
                <a:latin typeface="Verdana" panose="020B0604030504040204" pitchFamily="34" charset="0"/>
              </a:rPr>
              <a:t>The sequence 5 and 6 can be repeated so that a multibyte block can be read </a:t>
            </a:r>
            <a:r>
              <a:rPr lang="en-US" i="1" smtClean="0">
                <a:solidFill>
                  <a:srgbClr val="000000"/>
                </a:solidFill>
                <a:latin typeface="Verdana" panose="020B0604030504040204" pitchFamily="34" charset="0"/>
              </a:rPr>
              <a:t>or written</a:t>
            </a:r>
            <a:r>
              <a:rPr lang="en-US" i="1">
                <a:solidFill>
                  <a:srgbClr val="000000"/>
                </a:solidFill>
                <a:latin typeface="Verdana" panose="020B0604030504040204" pitchFamily="34" charset="0"/>
              </a:rPr>
              <a:t>.</a:t>
            </a:r>
          </a:p>
        </p:txBody>
      </p:sp>
    </p:spTree>
    <p:extLst>
      <p:ext uri="{BB962C8B-B14F-4D97-AF65-F5344CB8AC3E}">
        <p14:creationId xmlns:p14="http://schemas.microsoft.com/office/powerpoint/2010/main" val="725307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88778" y="3463352"/>
            <a:ext cx="4141221" cy="1384995"/>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Send the START bit (S).</a:t>
            </a:r>
          </a:p>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Send the slave address (ADDR). Usually 7 bits.</a:t>
            </a:r>
            <a:br>
              <a:rPr lang="en-US" sz="1200">
                <a:latin typeface="Tahoma" panose="020B0604030504040204" pitchFamily="34" charset="0"/>
                <a:ea typeface="Tahoma" panose="020B0604030504040204" pitchFamily="34" charset="0"/>
                <a:cs typeface="Tahoma" panose="020B0604030504040204" pitchFamily="34" charset="0"/>
              </a:rPr>
            </a:br>
            <a:r>
              <a:rPr lang="en-US" sz="1200">
                <a:latin typeface="Tahoma" panose="020B0604030504040204" pitchFamily="34" charset="0"/>
                <a:ea typeface="Tahoma" panose="020B0604030504040204" pitchFamily="34" charset="0"/>
                <a:cs typeface="Tahoma" panose="020B0604030504040204" pitchFamily="34" charset="0"/>
              </a:rPr>
              <a:t>Send the Read(R)-1 / Write(W)-0 bit.</a:t>
            </a:r>
          </a:p>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Wait for/Send an acknowledge bit (A).</a:t>
            </a:r>
          </a:p>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Send/Receive the data byte (8 bits) (DATA).</a:t>
            </a:r>
          </a:p>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Expect/Send acknowledge bit (A).</a:t>
            </a:r>
          </a:p>
          <a:p>
            <a:pPr marL="457200" indent="-457200">
              <a:buFont typeface="+mj-lt"/>
              <a:buAutoNum type="arabicPeriod"/>
            </a:pPr>
            <a:r>
              <a:rPr lang="en-US" sz="1200">
                <a:latin typeface="Tahoma" panose="020B0604030504040204" pitchFamily="34" charset="0"/>
                <a:ea typeface="Tahoma" panose="020B0604030504040204" pitchFamily="34" charset="0"/>
                <a:cs typeface="Tahoma" panose="020B0604030504040204" pitchFamily="34" charset="0"/>
              </a:rPr>
              <a:t>Send the STOP bit (P).</a:t>
            </a:r>
          </a:p>
        </p:txBody>
      </p:sp>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36909" y="229607"/>
            <a:ext cx="5711941" cy="778422"/>
          </a:xfrm>
        </p:spPr>
        <p:txBody>
          <a:bodyPr>
            <a:normAutofit/>
          </a:bodyPr>
          <a:lstStyle/>
          <a:p>
            <a:r>
              <a:rPr lang="en-US" sz="4400" smtClean="0">
                <a:latin typeface="Rockwell" panose="02060603020205020403" pitchFamily="18" charset="0"/>
              </a:rPr>
              <a:t>Arduino Uno r3</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I2C (Two Wire Interface</a:t>
            </a:r>
            <a:r>
              <a:rPr lang="en-US" smtClean="0"/>
              <a:t>) – Nguyên lý hoạt động</a:t>
            </a:r>
            <a:endParaRPr lang="en-US"/>
          </a:p>
        </p:txBody>
      </p:sp>
      <p:sp>
        <p:nvSpPr>
          <p:cNvPr id="9" name="Rectangle 8"/>
          <p:cNvSpPr/>
          <p:nvPr/>
        </p:nvSpPr>
        <p:spPr>
          <a:xfrm>
            <a:off x="1184952" y="1008029"/>
            <a:ext cx="10258111" cy="830997"/>
          </a:xfrm>
          <a:prstGeom prst="rect">
            <a:avLst/>
          </a:prstGeom>
        </p:spPr>
        <p:txBody>
          <a:bodyPr wrap="square">
            <a:spAutoFit/>
          </a:bodyPr>
          <a:lstStyle/>
          <a:p>
            <a:pPr algn="just"/>
            <a:r>
              <a:rPr lang="en-US" sz="2400" smtClean="0">
                <a:solidFill>
                  <a:srgbClr val="FFFF00"/>
                </a:solidFill>
                <a:latin typeface="Tahoma" panose="020B0604030504040204" pitchFamily="34" charset="0"/>
                <a:ea typeface="Tahoma" panose="020B0604030504040204" pitchFamily="34" charset="0"/>
                <a:cs typeface="Tahoma" panose="020B0604030504040204" pitchFamily="34" charset="0"/>
              </a:rPr>
              <a:t>Quy trình gửi dữ liệu: </a:t>
            </a:r>
          </a:p>
          <a:p>
            <a:pPr algn="just"/>
            <a:r>
              <a:rPr lang="en-US" sz="2400" smtClean="0">
                <a:latin typeface="Tahoma" panose="020B0604030504040204" pitchFamily="34" charset="0"/>
                <a:ea typeface="Tahoma" panose="020B0604030504040204" pitchFamily="34" charset="0"/>
                <a:cs typeface="Tahoma" panose="020B0604030504040204" pitchFamily="34" charset="0"/>
              </a:rPr>
              <a:t>Master truyền dữ liệu đến Slave</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I2C Communication 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778" y="872982"/>
            <a:ext cx="4048125"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p:cNvSpPr/>
          <p:nvPr/>
        </p:nvSpPr>
        <p:spPr>
          <a:xfrm>
            <a:off x="8608423" y="2203785"/>
            <a:ext cx="274320" cy="378823"/>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Down Arrow 9"/>
          <p:cNvSpPr/>
          <p:nvPr/>
        </p:nvSpPr>
        <p:spPr>
          <a:xfrm>
            <a:off x="9568542" y="2203785"/>
            <a:ext cx="274320" cy="378823"/>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Down Arrow 10"/>
          <p:cNvSpPr/>
          <p:nvPr/>
        </p:nvSpPr>
        <p:spPr>
          <a:xfrm>
            <a:off x="10541726" y="2203785"/>
            <a:ext cx="274320" cy="37882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Down Arrow 11"/>
          <p:cNvSpPr/>
          <p:nvPr/>
        </p:nvSpPr>
        <p:spPr>
          <a:xfrm rot="16200000">
            <a:off x="9307258" y="747246"/>
            <a:ext cx="378881" cy="2534195"/>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7" name="Rectangle 6"/>
          <p:cNvSpPr/>
          <p:nvPr/>
        </p:nvSpPr>
        <p:spPr>
          <a:xfrm>
            <a:off x="870563" y="1942531"/>
            <a:ext cx="6096000" cy="3416320"/>
          </a:xfrm>
          <a:prstGeom prst="rect">
            <a:avLst/>
          </a:prstGeom>
        </p:spPr>
        <p:txBody>
          <a:bodyPr>
            <a:spAutoFit/>
          </a:bodyPr>
          <a:lstStyle/>
          <a:p>
            <a:pPr marL="342900" indent="-342900" algn="just">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Master gửi chuỗi tín hiệu: “S </a:t>
            </a:r>
            <a:r>
              <a:rPr lang="en-US" sz="2400">
                <a:latin typeface="Tahoma" panose="020B0604030504040204" pitchFamily="34" charset="0"/>
                <a:ea typeface="Tahoma" panose="020B0604030504040204" pitchFamily="34" charset="0"/>
                <a:cs typeface="Tahoma" panose="020B0604030504040204" pitchFamily="34" charset="0"/>
              </a:rPr>
              <a:t>ADDR </a:t>
            </a:r>
            <a:r>
              <a:rPr lang="en-US" sz="2400" smtClean="0">
                <a:latin typeface="Tahoma" panose="020B0604030504040204" pitchFamily="34" charset="0"/>
                <a:ea typeface="Tahoma" panose="020B0604030504040204" pitchFamily="34" charset="0"/>
                <a:cs typeface="Tahoma" panose="020B0604030504040204" pitchFamily="34" charset="0"/>
              </a:rPr>
              <a:t>W” và đợi nhận tín hiệu phản hồi </a:t>
            </a:r>
            <a:r>
              <a:rPr lang="en-US" sz="2400">
                <a:latin typeface="Tahoma" panose="020B0604030504040204" pitchFamily="34" charset="0"/>
                <a:ea typeface="Tahoma" panose="020B0604030504040204" pitchFamily="34" charset="0"/>
                <a:cs typeface="Tahoma" panose="020B0604030504040204" pitchFamily="34" charset="0"/>
              </a:rPr>
              <a:t>acknowledge </a:t>
            </a:r>
            <a:r>
              <a:rPr lang="en-US" sz="2400" smtClean="0">
                <a:latin typeface="Tahoma" panose="020B0604030504040204" pitchFamily="34" charset="0"/>
                <a:ea typeface="Tahoma" panose="020B0604030504040204" pitchFamily="34" charset="0"/>
                <a:cs typeface="Tahoma" panose="020B0604030504040204" pitchFamily="34" charset="0"/>
              </a:rPr>
              <a:t>(</a:t>
            </a:r>
            <a:r>
              <a:rPr lang="en-US" sz="2400">
                <a:latin typeface="Tahoma" panose="020B0604030504040204" pitchFamily="34" charset="0"/>
                <a:ea typeface="Tahoma" panose="020B0604030504040204" pitchFamily="34" charset="0"/>
                <a:cs typeface="Tahoma" panose="020B0604030504040204" pitchFamily="34" charset="0"/>
              </a:rPr>
              <a:t>A) </a:t>
            </a:r>
            <a:r>
              <a:rPr lang="en-US" sz="2400" smtClean="0">
                <a:latin typeface="Tahoma" panose="020B0604030504040204" pitchFamily="34" charset="0"/>
                <a:ea typeface="Tahoma" panose="020B0604030504040204" pitchFamily="34" charset="0"/>
                <a:cs typeface="Tahoma" panose="020B0604030504040204" pitchFamily="34" charset="0"/>
              </a:rPr>
              <a:t>từ slave với địa chỉ tương ứng. </a:t>
            </a:r>
          </a:p>
          <a:p>
            <a:pPr marL="342900" indent="-342900" algn="just">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Sau đó, master gửi </a:t>
            </a:r>
            <a:r>
              <a:rPr lang="en-US" sz="2400">
                <a:latin typeface="Tahoma" panose="020B0604030504040204" pitchFamily="34" charset="0"/>
                <a:ea typeface="Tahoma" panose="020B0604030504040204" pitchFamily="34" charset="0"/>
                <a:cs typeface="Tahoma" panose="020B0604030504040204" pitchFamily="34" charset="0"/>
              </a:rPr>
              <a:t>DATA </a:t>
            </a:r>
            <a:r>
              <a:rPr lang="en-US" sz="2400" smtClean="0">
                <a:latin typeface="Tahoma" panose="020B0604030504040204" pitchFamily="34" charset="0"/>
                <a:ea typeface="Tahoma" panose="020B0604030504040204" pitchFamily="34" charset="0"/>
                <a:cs typeface="Tahoma" panose="020B0604030504040204" pitchFamily="34" charset="0"/>
              </a:rPr>
              <a:t>và lại tiếp tục chờ tín hiệu (</a:t>
            </a:r>
            <a:r>
              <a:rPr lang="en-US" sz="2400">
                <a:latin typeface="Tahoma" panose="020B0604030504040204" pitchFamily="34" charset="0"/>
                <a:ea typeface="Tahoma" panose="020B0604030504040204" pitchFamily="34" charset="0"/>
                <a:cs typeface="Tahoma" panose="020B0604030504040204" pitchFamily="34" charset="0"/>
              </a:rPr>
              <a:t>A) </a:t>
            </a:r>
            <a:r>
              <a:rPr lang="en-US" sz="2400" smtClean="0">
                <a:latin typeface="Tahoma" panose="020B0604030504040204" pitchFamily="34" charset="0"/>
                <a:ea typeface="Tahoma" panose="020B0604030504040204" pitchFamily="34" charset="0"/>
                <a:cs typeface="Tahoma" panose="020B0604030504040204" pitchFamily="34" charset="0"/>
              </a:rPr>
              <a:t>từ </a:t>
            </a:r>
            <a:r>
              <a:rPr lang="en-US" sz="2400">
                <a:latin typeface="Tahoma" panose="020B0604030504040204" pitchFamily="34" charset="0"/>
                <a:ea typeface="Tahoma" panose="020B0604030504040204" pitchFamily="34" charset="0"/>
                <a:cs typeface="Tahoma" panose="020B0604030504040204" pitchFamily="34" charset="0"/>
              </a:rPr>
              <a:t>slave. </a:t>
            </a:r>
            <a:endParaRPr lang="en-US" sz="2400" smtClean="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400" smtClean="0">
                <a:latin typeface="Tahoma" panose="020B0604030504040204" pitchFamily="34" charset="0"/>
                <a:ea typeface="Tahoma" panose="020B0604030504040204" pitchFamily="34" charset="0"/>
                <a:cs typeface="Tahoma" panose="020B0604030504040204" pitchFamily="34" charset="0"/>
              </a:rPr>
              <a:t>Master hoàn tất truyền 1 byte dữ liệu bằng cách truyền 1 bit </a:t>
            </a:r>
            <a:r>
              <a:rPr lang="en-US" sz="2400">
                <a:latin typeface="Tahoma" panose="020B0604030504040204" pitchFamily="34" charset="0"/>
                <a:ea typeface="Tahoma" panose="020B0604030504040204" pitchFamily="34" charset="0"/>
                <a:cs typeface="Tahoma" panose="020B0604030504040204" pitchFamily="34" charset="0"/>
              </a:rPr>
              <a:t>stop </a:t>
            </a:r>
            <a:r>
              <a:rPr lang="en-US" sz="2400" smtClean="0">
                <a:latin typeface="Tahoma" panose="020B0604030504040204" pitchFamily="34" charset="0"/>
                <a:ea typeface="Tahoma" panose="020B0604030504040204" pitchFamily="34" charset="0"/>
                <a:cs typeface="Tahoma" panose="020B0604030504040204" pitchFamily="34" charset="0"/>
              </a:rPr>
              <a:t>(</a:t>
            </a:r>
            <a:r>
              <a:rPr lang="en-US" sz="2400">
                <a:latin typeface="Tahoma" panose="020B0604030504040204" pitchFamily="34" charset="0"/>
                <a:ea typeface="Tahoma" panose="020B0604030504040204" pitchFamily="34" charset="0"/>
                <a:cs typeface="Tahoma" panose="020B0604030504040204" pitchFamily="34" charset="0"/>
              </a:rPr>
              <a:t>P) </a:t>
            </a:r>
            <a:r>
              <a:rPr lang="en-US" sz="2400" smtClean="0">
                <a:latin typeface="Tahoma" panose="020B0604030504040204" pitchFamily="34" charset="0"/>
                <a:ea typeface="Tahoma" panose="020B0604030504040204" pitchFamily="34" charset="0"/>
                <a:cs typeface="Tahoma" panose="020B0604030504040204" pitchFamily="34" charset="0"/>
              </a:rPr>
              <a:t>(hoặc lặp việc truyền bit Start).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177006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866CFD-F94E-4AE5-ACEA-86FEC0F48A10}">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 ds:uri="16c05727-aa75-4e4a-9b5f-8a80a1165891"/>
    <ds:schemaRef ds:uri="71af3243-3dd4-4a8d-8c0d-dd76da1f02a5"/>
    <ds:schemaRef ds:uri="http://purl.org/dc/terms/"/>
    <ds:schemaRef ds:uri="http://purl.org/dc/elements/1.1/"/>
  </ds:schemaRefs>
</ds:datastoreItem>
</file>

<file path=customXml/itemProps2.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12334</Words>
  <Application>Microsoft Office PowerPoint</Application>
  <PresentationFormat>Widescreen</PresentationFormat>
  <Paragraphs>1059</Paragraphs>
  <Slides>129</Slides>
  <Notes>0</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129</vt:i4>
      </vt:variant>
    </vt:vector>
  </HeadingPairs>
  <TitlesOfParts>
    <vt:vector size="145" baseType="lpstr">
      <vt:lpstr>Arial</vt:lpstr>
      <vt:lpstr>Calibri</vt:lpstr>
      <vt:lpstr>Cambria Math</vt:lpstr>
      <vt:lpstr>Courier</vt:lpstr>
      <vt:lpstr>Jura-Bold</vt:lpstr>
      <vt:lpstr>Jura-Regular</vt:lpstr>
      <vt:lpstr>Lato</vt:lpstr>
      <vt:lpstr>Open Sans</vt:lpstr>
      <vt:lpstr>Rockwell</vt:lpstr>
      <vt:lpstr>Symbol</vt:lpstr>
      <vt:lpstr>Tahoma</vt:lpstr>
      <vt:lpstr>Trebuchet MS</vt:lpstr>
      <vt:lpstr>Tw Cen MT</vt:lpstr>
      <vt:lpstr>Verdana</vt:lpstr>
      <vt:lpstr>Wingdings</vt:lpstr>
      <vt:lpstr>Circuit</vt:lpstr>
      <vt:lpstr>LẬP TRÌNH HỆ THỐNG NHÚNG Programming embeded system</vt:lpstr>
      <vt:lpstr>CHƯƠNG TRÌNH HỌC TẬP</vt:lpstr>
      <vt:lpstr>arduino</vt:lpstr>
      <vt:lpstr>Tại sao là Arduino?</vt:lpstr>
      <vt:lpstr>Phân loại</vt:lpstr>
      <vt:lpstr>Arduino Uno r3</vt:lpstr>
      <vt:lpstr>Arduino Uno r3</vt:lpstr>
      <vt:lpstr>Arduino Uno r3</vt:lpstr>
      <vt:lpstr>Arduino Uno r3</vt:lpstr>
      <vt:lpstr>PowerPoint Presentation</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lpstr>Arduino Uno r3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2020-07-02T07:50:56Z</dcterms:created>
  <dcterms:modified xsi:type="dcterms:W3CDTF">2020-09-01T07:38:44Z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